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
  </p:notesMasterIdLst>
  <p:sldIdLst>
    <p:sldId id="256" r:id="rId2"/>
    <p:sldId id="259" r:id="rId3"/>
    <p:sldId id="257" r:id="rId4"/>
    <p:sldId id="25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634"/>
    <a:srgbClr val="82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5" autoAdjust="0"/>
    <p:restoredTop sz="94660"/>
  </p:normalViewPr>
  <p:slideViewPr>
    <p:cSldViewPr snapToGrid="0">
      <p:cViewPr varScale="1">
        <p:scale>
          <a:sx n="105" d="100"/>
          <a:sy n="105" d="100"/>
        </p:scale>
        <p:origin x="1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0855C-028C-4DB9-BD12-D745E9EF5A1F}" type="datetimeFigureOut">
              <a:rPr lang="en-US" smtClean="0"/>
              <a:t>10/3/2024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2595A-9B88-4877-8ABA-78C01CD4033A}" type="slidenum">
              <a:rPr lang="en-US" smtClean="0"/>
              <a:t>‹#›</a:t>
            </a:fld>
            <a:endParaRPr lang="en-US"/>
          </a:p>
        </p:txBody>
      </p:sp>
    </p:spTree>
    <p:extLst>
      <p:ext uri="{BB962C8B-B14F-4D97-AF65-F5344CB8AC3E}">
        <p14:creationId xmlns:p14="http://schemas.microsoft.com/office/powerpoint/2010/main" val="203809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2595A-9B88-4877-8ABA-78C01CD4033A}" type="slidenum">
              <a:rPr lang="en-US" smtClean="0"/>
              <a:t>1</a:t>
            </a:fld>
            <a:endParaRPr lang="en-US"/>
          </a:p>
        </p:txBody>
      </p:sp>
    </p:spTree>
    <p:extLst>
      <p:ext uri="{BB962C8B-B14F-4D97-AF65-F5344CB8AC3E}">
        <p14:creationId xmlns:p14="http://schemas.microsoft.com/office/powerpoint/2010/main" val="308836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2595A-9B88-4877-8ABA-78C01CD4033A}" type="slidenum">
              <a:rPr lang="en-US" smtClean="0"/>
              <a:t>5</a:t>
            </a:fld>
            <a:endParaRPr lang="en-US"/>
          </a:p>
        </p:txBody>
      </p:sp>
    </p:spTree>
    <p:extLst>
      <p:ext uri="{BB962C8B-B14F-4D97-AF65-F5344CB8AC3E}">
        <p14:creationId xmlns:p14="http://schemas.microsoft.com/office/powerpoint/2010/main" val="246832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2595A-9B88-4877-8ABA-78C01CD4033A}" type="slidenum">
              <a:rPr lang="en-US" smtClean="0"/>
              <a:t>6</a:t>
            </a:fld>
            <a:endParaRPr lang="en-US"/>
          </a:p>
        </p:txBody>
      </p:sp>
    </p:spTree>
    <p:extLst>
      <p:ext uri="{BB962C8B-B14F-4D97-AF65-F5344CB8AC3E}">
        <p14:creationId xmlns:p14="http://schemas.microsoft.com/office/powerpoint/2010/main" val="2836338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84774C-97AC-4568-9C39-CAA53CB9E658}" type="datetimeFigureOut">
              <a:rPr lang="en-US" smtClean="0"/>
              <a:t>10/3/2024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335499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2612663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852026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3049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857237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487423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3893542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2570466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55638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48053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15856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355638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3298112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914472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44805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100909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84774C-97AC-4568-9C39-CAA53CB9E658}" type="datetimeFigureOut">
              <a:rPr lang="en-US" smtClean="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89A9E45-0629-4432-85A3-DA3CF64A3DD2}" type="slidenum">
              <a:rPr lang="en-US" smtClean="0"/>
              <a:t>‹#›</a:t>
            </a:fld>
            <a:endParaRPr lang="en-US" dirty="0"/>
          </a:p>
        </p:txBody>
      </p:sp>
    </p:spTree>
    <p:extLst>
      <p:ext uri="{BB962C8B-B14F-4D97-AF65-F5344CB8AC3E}">
        <p14:creationId xmlns:p14="http://schemas.microsoft.com/office/powerpoint/2010/main" val="803541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84774C-97AC-4568-9C39-CAA53CB9E658}" type="datetimeFigureOut">
              <a:rPr lang="en-US" smtClean="0"/>
              <a:t>10/3/2024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9A9E45-0629-4432-85A3-DA3CF64A3DD2}" type="slidenum">
              <a:rPr lang="en-US" smtClean="0"/>
              <a:t>‹#›</a:t>
            </a:fld>
            <a:endParaRPr lang="en-US" dirty="0"/>
          </a:p>
        </p:txBody>
      </p:sp>
    </p:spTree>
    <p:extLst>
      <p:ext uri="{BB962C8B-B14F-4D97-AF65-F5344CB8AC3E}">
        <p14:creationId xmlns:p14="http://schemas.microsoft.com/office/powerpoint/2010/main" val="240459977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C31A1-DF2A-7A90-FCCE-E171CB81F73D}"/>
              </a:ext>
            </a:extLst>
          </p:cNvPr>
          <p:cNvPicPr>
            <a:picLocks noChangeAspect="1"/>
          </p:cNvPicPr>
          <p:nvPr/>
        </p:nvPicPr>
        <p:blipFill>
          <a:blip r:embed="rId3"/>
          <a:stretch>
            <a:fillRect/>
          </a:stretch>
        </p:blipFill>
        <p:spPr>
          <a:xfrm>
            <a:off x="7300209" y="1615190"/>
            <a:ext cx="4497049" cy="3627619"/>
          </a:xfrm>
          <a:prstGeom prst="rect">
            <a:avLst/>
          </a:prstGeom>
        </p:spPr>
      </p:pic>
      <p:sp>
        <p:nvSpPr>
          <p:cNvPr id="8" name="TextBox 7">
            <a:extLst>
              <a:ext uri="{FF2B5EF4-FFF2-40B4-BE49-F238E27FC236}">
                <a16:creationId xmlns:a16="http://schemas.microsoft.com/office/drawing/2014/main" id="{4B9C9299-F561-055A-6116-AAE44D3FD7F5}"/>
              </a:ext>
            </a:extLst>
          </p:cNvPr>
          <p:cNvSpPr txBox="1"/>
          <p:nvPr/>
        </p:nvSpPr>
        <p:spPr>
          <a:xfrm>
            <a:off x="1906875" y="2842591"/>
            <a:ext cx="5969833" cy="830997"/>
          </a:xfrm>
          <a:prstGeom prst="rect">
            <a:avLst/>
          </a:prstGeom>
          <a:noFill/>
        </p:spPr>
        <p:txBody>
          <a:bodyPr wrap="square" rtlCol="0">
            <a:spAutoFit/>
          </a:bodyPr>
          <a:lstStyle/>
          <a:p>
            <a:r>
              <a:rPr lang="en-US" sz="4800" b="1" kern="1200" dirty="0">
                <a:latin typeface="Times New Roman" panose="02020603050405020304" pitchFamily="18" charset="0"/>
                <a:cs typeface="Times New Roman" panose="02020603050405020304" pitchFamily="18" charset="0"/>
              </a:rPr>
              <a:t>DỮ LIỆU LỚN</a:t>
            </a:r>
          </a:p>
        </p:txBody>
      </p:sp>
      <p:sp>
        <p:nvSpPr>
          <p:cNvPr id="2" name="TextBox 1">
            <a:extLst>
              <a:ext uri="{FF2B5EF4-FFF2-40B4-BE49-F238E27FC236}">
                <a16:creationId xmlns:a16="http://schemas.microsoft.com/office/drawing/2014/main" id="{A6E77A51-13E9-2696-861A-887E4CC482D9}"/>
              </a:ext>
            </a:extLst>
          </p:cNvPr>
          <p:cNvSpPr txBox="1"/>
          <p:nvPr/>
        </p:nvSpPr>
        <p:spPr>
          <a:xfrm>
            <a:off x="1964725" y="5242809"/>
            <a:ext cx="4909176" cy="707886"/>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Implementer: </a:t>
            </a:r>
            <a:r>
              <a:rPr lang="en-US" sz="2000" dirty="0" err="1">
                <a:solidFill>
                  <a:schemeClr val="bg2">
                    <a:lumMod val="50000"/>
                  </a:schemeClr>
                </a:solidFill>
                <a:latin typeface="Times New Roman" panose="02020603050405020304" pitchFamily="18" charset="0"/>
                <a:cs typeface="Times New Roman" panose="02020603050405020304" pitchFamily="18" charset="0"/>
              </a:rPr>
              <a:t>Nguyễn</a:t>
            </a:r>
            <a:r>
              <a:rPr lang="en-US" sz="2000" dirty="0">
                <a:solidFill>
                  <a:schemeClr val="bg2">
                    <a:lumMod val="50000"/>
                  </a:schemeClr>
                </a:solidFill>
                <a:latin typeface="Times New Roman" panose="02020603050405020304" pitchFamily="18" charset="0"/>
                <a:cs typeface="Times New Roman" panose="02020603050405020304" pitchFamily="18" charset="0"/>
              </a:rPr>
              <a:t> Xuân Thành </a:t>
            </a:r>
          </a:p>
          <a:p>
            <a:r>
              <a:rPr lang="en-US" sz="2000" dirty="0" err="1">
                <a:solidFill>
                  <a:schemeClr val="bg2">
                    <a:lumMod val="50000"/>
                  </a:schemeClr>
                </a:solidFill>
                <a:latin typeface="Times New Roman" panose="02020603050405020304" pitchFamily="18" charset="0"/>
                <a:cs typeface="Times New Roman" panose="02020603050405020304" pitchFamily="18" charset="0"/>
              </a:rPr>
              <a:t>Mã</a:t>
            </a:r>
            <a:r>
              <a:rPr lang="en-US" sz="2000" dirty="0">
                <a:solidFill>
                  <a:schemeClr val="bg2">
                    <a:lumMod val="50000"/>
                  </a:schemeClr>
                </a:solidFill>
                <a:latin typeface="Times New Roman" panose="02020603050405020304" pitchFamily="18" charset="0"/>
                <a:cs typeface="Times New Roman" panose="02020603050405020304" pitchFamily="18" charset="0"/>
              </a:rPr>
              <a:t> Sinh Viên : 1871020539</a:t>
            </a:r>
          </a:p>
        </p:txBody>
      </p:sp>
    </p:spTree>
    <p:extLst>
      <p:ext uri="{BB962C8B-B14F-4D97-AF65-F5344CB8AC3E}">
        <p14:creationId xmlns:p14="http://schemas.microsoft.com/office/powerpoint/2010/main" val="358410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F747-EB99-E7AC-84A6-7C9701627CE8}"/>
              </a:ext>
            </a:extLst>
          </p:cNvPr>
          <p:cNvSpPr>
            <a:spLocks noGrp="1"/>
          </p:cNvSpPr>
          <p:nvPr>
            <p:ph type="title"/>
          </p:nvPr>
        </p:nvSpPr>
        <p:spPr>
          <a:xfrm>
            <a:off x="859233" y="321276"/>
            <a:ext cx="5782524" cy="7692081"/>
          </a:xfrm>
        </p:spPr>
        <p:txBody>
          <a:bodyPr>
            <a:normAutofit fontScale="90000"/>
          </a:bodyPr>
          <a:lstStyle/>
          <a:p>
            <a:r>
              <a:rPr lang="en-US" sz="2800" b="1" i="0" dirty="0">
                <a:solidFill>
                  <a:srgbClr val="000000"/>
                </a:solidFill>
                <a:effectLst/>
                <a:latin typeface="Times New Roman" panose="02020603050405020304" pitchFamily="18" charset="0"/>
                <a:cs typeface="Times New Roman" panose="02020603050405020304" pitchFamily="18" charset="0"/>
              </a:rPr>
              <a:t>I. </a:t>
            </a:r>
            <a:r>
              <a:rPr lang="en-US" sz="2800" b="1" i="0" dirty="0" err="1">
                <a:solidFill>
                  <a:srgbClr val="000000"/>
                </a:solidFill>
                <a:effectLst/>
                <a:latin typeface="Times New Roman" panose="02020603050405020304" pitchFamily="18" charset="0"/>
                <a:cs typeface="Times New Roman" panose="02020603050405020304" pitchFamily="18" charset="0"/>
              </a:rPr>
              <a:t>Lịch</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sử</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hình</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thành</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và</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phát</a:t>
            </a:r>
            <a:r>
              <a:rPr lang="en-US" sz="2800" b="1" i="0" dirty="0">
                <a:solidFill>
                  <a:srgbClr val="000000"/>
                </a:solidFill>
                <a:effectLst/>
                <a:latin typeface="Times New Roman" panose="02020603050405020304" pitchFamily="18" charset="0"/>
                <a:cs typeface="Times New Roman" panose="02020603050405020304" pitchFamily="18" charset="0"/>
              </a:rPr>
              <a:t> </a:t>
            </a:r>
            <a:r>
              <a:rPr lang="en-US" sz="2800" b="1" i="0" dirty="0" err="1">
                <a:solidFill>
                  <a:srgbClr val="000000"/>
                </a:solidFill>
                <a:effectLst/>
                <a:latin typeface="Times New Roman" panose="02020603050405020304" pitchFamily="18" charset="0"/>
                <a:cs typeface="Times New Roman" panose="02020603050405020304" pitchFamily="18" charset="0"/>
              </a:rPr>
              <a:t>triển</a:t>
            </a:r>
            <a:r>
              <a:rPr lang="en-US" sz="2800" b="1" i="0" dirty="0">
                <a:solidFill>
                  <a:srgbClr val="000000"/>
                </a:solidFill>
                <a:effectLst/>
                <a:latin typeface="Times New Roman" panose="02020603050405020304" pitchFamily="18" charset="0"/>
                <a:cs typeface="Times New Roman" panose="02020603050405020304" pitchFamily="18" charset="0"/>
              </a:rPr>
              <a:t> Big Data</a:t>
            </a:r>
            <a:br>
              <a:rPr lang="en-US" sz="2800" b="1" i="0" dirty="0">
                <a:solidFill>
                  <a:srgbClr val="000000"/>
                </a:solidFill>
                <a:effectLst/>
                <a:latin typeface="Times New Roman" panose="02020603050405020304" pitchFamily="18" charset="0"/>
                <a:cs typeface="Times New Roman" panose="02020603050405020304" pitchFamily="18" charset="0"/>
              </a:rPr>
            </a:br>
            <a:br>
              <a:rPr lang="en-US" sz="2800" b="1" i="0" dirty="0">
                <a:solidFill>
                  <a:srgbClr val="000000"/>
                </a:solidFill>
                <a:effectLst/>
                <a:latin typeface="Times New Roman" panose="02020603050405020304" pitchFamily="18" charset="0"/>
                <a:cs typeface="Times New Roman" panose="02020603050405020304" pitchFamily="18" charset="0"/>
              </a:rPr>
            </a:br>
            <a:r>
              <a:rPr lang="en-US" sz="2800" b="1" i="0" dirty="0">
                <a:solidFill>
                  <a:srgbClr val="000000"/>
                </a:solidFill>
                <a:effectLst/>
                <a:latin typeface="Times New Roman" panose="02020603050405020304" pitchFamily="18" charset="0"/>
                <a:cs typeface="Times New Roman" panose="02020603050405020304" pitchFamily="18" charset="0"/>
              </a:rPr>
              <a:t>- 1990 : </a:t>
            </a:r>
            <a:r>
              <a:rPr lang="vi-VN" sz="2000" b="0" i="0" cap="none" dirty="0">
                <a:solidFill>
                  <a:srgbClr val="000000"/>
                </a:solidFill>
                <a:effectLst/>
                <a:latin typeface="Times New Roman" panose="02020603050405020304" pitchFamily="18" charset="0"/>
                <a:cs typeface="Times New Roman" panose="02020603050405020304" pitchFamily="18" charset="0"/>
              </a:rPr>
              <a:t>Trong giai đoạn này, internet đã trở thành một phương tiện truyền thông phổ biến và các công ty bắt đầu nhận thức về giá trị của dữ liệu.</a:t>
            </a:r>
            <a:br>
              <a:rPr lang="en-US" sz="2000" b="0" i="0" cap="none" dirty="0">
                <a:solidFill>
                  <a:srgbClr val="000000"/>
                </a:solidFill>
                <a:effectLst/>
                <a:latin typeface="Times New Roman" panose="02020603050405020304" pitchFamily="18" charset="0"/>
                <a:cs typeface="Times New Roman" panose="02020603050405020304" pitchFamily="18" charset="0"/>
              </a:rPr>
            </a:br>
            <a:r>
              <a:rPr lang="en-US" sz="2700" b="1" i="0" cap="none" dirty="0">
                <a:solidFill>
                  <a:srgbClr val="000000"/>
                </a:solidFill>
                <a:effectLst/>
                <a:latin typeface="Times New Roman" panose="02020603050405020304" pitchFamily="18" charset="0"/>
                <a:cs typeface="Times New Roman" panose="02020603050405020304" pitchFamily="18" charset="0"/>
              </a:rPr>
              <a:t>- 2000</a:t>
            </a:r>
            <a:r>
              <a:rPr lang="en-US" sz="2700" i="0" cap="none" dirty="0">
                <a:solidFill>
                  <a:srgbClr val="000000"/>
                </a:solidFill>
                <a:effectLst/>
                <a:latin typeface="Times New Roman" panose="02020603050405020304" pitchFamily="18" charset="0"/>
                <a:cs typeface="Times New Roman" panose="02020603050405020304" pitchFamily="18" charset="0"/>
              </a:rPr>
              <a:t> </a:t>
            </a:r>
            <a:r>
              <a:rPr lang="en-US" sz="2000" cap="none" dirty="0">
                <a:solidFill>
                  <a:srgbClr val="000000"/>
                </a:solidFill>
                <a:latin typeface="Times New Roman" panose="02020603050405020304" pitchFamily="18" charset="0"/>
                <a:cs typeface="Times New Roman" panose="02020603050405020304" pitchFamily="18" charset="0"/>
              </a:rPr>
              <a:t>:</a:t>
            </a:r>
            <a:r>
              <a:rPr lang="en-US" sz="2000" i="0" cap="none" dirty="0">
                <a:solidFill>
                  <a:srgbClr val="000000"/>
                </a:solidFill>
                <a:effectLst/>
                <a:latin typeface="Times New Roman" panose="02020603050405020304" pitchFamily="18" charset="0"/>
                <a:cs typeface="Times New Roman" panose="02020603050405020304" pitchFamily="18" charset="0"/>
              </a:rPr>
              <a:t> </a:t>
            </a:r>
            <a:r>
              <a:rPr lang="vi-VN" sz="2000" b="0" i="0" cap="none" dirty="0">
                <a:solidFill>
                  <a:srgbClr val="000000"/>
                </a:solidFill>
                <a:effectLst/>
                <a:latin typeface="Times New Roman" panose="02020603050405020304" pitchFamily="18" charset="0"/>
                <a:cs typeface="Times New Roman" panose="02020603050405020304" pitchFamily="18" charset="0"/>
              </a:rPr>
              <a:t>sự gia tăng về dung lượng lưu trữ và sự phát triển của công nghệ mạng</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cho</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phép</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xử</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lý</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dữ</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liệu</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phân</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tán</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trên</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các</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cụm</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máy</a:t>
            </a:r>
            <a:r>
              <a:rPr lang="en-US" sz="2000" b="0" i="0" cap="none" dirty="0">
                <a:solidFill>
                  <a:srgbClr val="000000"/>
                </a:solidFill>
                <a:effectLst/>
                <a:latin typeface="Times New Roman" panose="02020603050405020304" pitchFamily="18" charset="0"/>
                <a:cs typeface="Times New Roman" panose="02020603050405020304" pitchFamily="18" charset="0"/>
              </a:rPr>
              <a:t> </a:t>
            </a:r>
            <a:r>
              <a:rPr lang="en-US" sz="2000" b="0" i="0" cap="none" dirty="0" err="1">
                <a:solidFill>
                  <a:srgbClr val="000000"/>
                </a:solidFill>
                <a:effectLst/>
                <a:latin typeface="Times New Roman" panose="02020603050405020304" pitchFamily="18" charset="0"/>
                <a:cs typeface="Times New Roman" panose="02020603050405020304" pitchFamily="18" charset="0"/>
              </a:rPr>
              <a:t>tính</a:t>
            </a:r>
            <a:r>
              <a:rPr lang="en-US" sz="2000" b="0" i="0" cap="none" dirty="0">
                <a:solidFill>
                  <a:srgbClr val="000000"/>
                </a:solidFill>
                <a:effectLst/>
                <a:latin typeface="Times New Roman" panose="02020603050405020304" pitchFamily="18" charset="0"/>
                <a:cs typeface="Times New Roman" panose="02020603050405020304" pitchFamily="18" charset="0"/>
              </a:rPr>
              <a:t>.</a:t>
            </a:r>
            <a:br>
              <a:rPr lang="en-US" sz="2000" b="0" i="0" cap="none" dirty="0">
                <a:solidFill>
                  <a:srgbClr val="000000"/>
                </a:solidFill>
                <a:effectLst/>
                <a:latin typeface="Times New Roman" panose="02020603050405020304" pitchFamily="18" charset="0"/>
                <a:cs typeface="Times New Roman" panose="02020603050405020304" pitchFamily="18" charset="0"/>
              </a:rPr>
            </a:br>
            <a:r>
              <a:rPr lang="en-US" sz="2400" b="1" i="0" cap="none" dirty="0">
                <a:solidFill>
                  <a:srgbClr val="000000"/>
                </a:solidFill>
                <a:effectLst/>
                <a:latin typeface="Times New Roman" panose="02020603050405020304" pitchFamily="18" charset="0"/>
                <a:cs typeface="Times New Roman" panose="02020603050405020304" pitchFamily="18" charset="0"/>
              </a:rPr>
              <a:t>-  2010 : </a:t>
            </a:r>
            <a:r>
              <a:rPr lang="vi-VN" sz="2000" b="0" i="0" cap="none" dirty="0">
                <a:solidFill>
                  <a:srgbClr val="000000"/>
                </a:solidFill>
                <a:effectLst/>
                <a:latin typeface="Times New Roman" panose="02020603050405020304" pitchFamily="18" charset="0"/>
                <a:cs typeface="Times New Roman" panose="02020603050405020304" pitchFamily="18" charset="0"/>
              </a:rPr>
              <a:t>Công nghệ phân tích dữ liệu và máy học đã được áp dụng rộng rãi để tìm ra thông tin giá trị từ các tập Big-data và đa dạng.</a:t>
            </a:r>
            <a:br>
              <a:rPr lang="en-US" sz="2000" b="0" i="0" cap="none" dirty="0">
                <a:solidFill>
                  <a:srgbClr val="000000"/>
                </a:solidFill>
                <a:effectLst/>
                <a:latin typeface="Times New Roman" panose="02020603050405020304" pitchFamily="18" charset="0"/>
                <a:cs typeface="Times New Roman" panose="02020603050405020304" pitchFamily="18" charset="0"/>
              </a:rPr>
            </a:br>
            <a:r>
              <a:rPr lang="en-US" sz="2700" b="1" i="0" cap="none" dirty="0">
                <a:solidFill>
                  <a:srgbClr val="000000"/>
                </a:solidFill>
                <a:effectLst/>
                <a:latin typeface="Times New Roman" panose="02020603050405020304" pitchFamily="18" charset="0"/>
                <a:cs typeface="Times New Roman" panose="02020603050405020304" pitchFamily="18" charset="0"/>
              </a:rPr>
              <a:t>- </a:t>
            </a:r>
            <a:r>
              <a:rPr lang="en-US" sz="2700" b="1" i="0" cap="none" dirty="0" err="1">
                <a:solidFill>
                  <a:srgbClr val="000000"/>
                </a:solidFill>
                <a:effectLst/>
                <a:latin typeface="Times New Roman" panose="02020603050405020304" pitchFamily="18" charset="0"/>
                <a:cs typeface="Times New Roman" panose="02020603050405020304" pitchFamily="18" charset="0"/>
              </a:rPr>
              <a:t>Hiện</a:t>
            </a:r>
            <a:r>
              <a:rPr lang="en-US" sz="2700" b="1" i="0" cap="none" dirty="0">
                <a:solidFill>
                  <a:srgbClr val="000000"/>
                </a:solidFill>
                <a:effectLst/>
                <a:latin typeface="Times New Roman" panose="02020603050405020304" pitchFamily="18" charset="0"/>
                <a:cs typeface="Times New Roman" panose="02020603050405020304" pitchFamily="18" charset="0"/>
              </a:rPr>
              <a:t> </a:t>
            </a:r>
            <a:r>
              <a:rPr lang="en-US" sz="2700" b="1" i="0" cap="none" dirty="0" err="1">
                <a:solidFill>
                  <a:srgbClr val="000000"/>
                </a:solidFill>
                <a:effectLst/>
                <a:latin typeface="Times New Roman" panose="02020603050405020304" pitchFamily="18" charset="0"/>
                <a:cs typeface="Times New Roman" panose="02020603050405020304" pitchFamily="18" charset="0"/>
              </a:rPr>
              <a:t>tại</a:t>
            </a:r>
            <a:r>
              <a:rPr lang="en-US" sz="2700" b="1" i="0" cap="none" dirty="0">
                <a:solidFill>
                  <a:srgbClr val="000000"/>
                </a:solidFill>
                <a:effectLst/>
                <a:latin typeface="Times New Roman" panose="02020603050405020304" pitchFamily="18" charset="0"/>
                <a:cs typeface="Times New Roman" panose="02020603050405020304" pitchFamily="18" charset="0"/>
              </a:rPr>
              <a:t> </a:t>
            </a:r>
            <a:r>
              <a:rPr lang="en-US" sz="2700" b="1" i="0" cap="none" dirty="0" err="1">
                <a:solidFill>
                  <a:srgbClr val="000000"/>
                </a:solidFill>
                <a:effectLst/>
                <a:latin typeface="Times New Roman" panose="02020603050405020304" pitchFamily="18" charset="0"/>
                <a:cs typeface="Times New Roman" panose="02020603050405020304" pitchFamily="18" charset="0"/>
              </a:rPr>
              <a:t>và</a:t>
            </a:r>
            <a:r>
              <a:rPr lang="en-US" sz="2700" b="1" i="0" cap="none" dirty="0">
                <a:solidFill>
                  <a:srgbClr val="000000"/>
                </a:solidFill>
                <a:effectLst/>
                <a:latin typeface="Times New Roman" panose="02020603050405020304" pitchFamily="18" charset="0"/>
                <a:cs typeface="Times New Roman" panose="02020603050405020304" pitchFamily="18" charset="0"/>
              </a:rPr>
              <a:t> </a:t>
            </a:r>
            <a:r>
              <a:rPr lang="en-US" sz="2700" b="1" i="0" cap="none" dirty="0" err="1">
                <a:solidFill>
                  <a:srgbClr val="000000"/>
                </a:solidFill>
                <a:effectLst/>
                <a:latin typeface="Times New Roman" panose="02020603050405020304" pitchFamily="18" charset="0"/>
                <a:cs typeface="Times New Roman" panose="02020603050405020304" pitchFamily="18" charset="0"/>
              </a:rPr>
              <a:t>tương</a:t>
            </a:r>
            <a:r>
              <a:rPr lang="en-US" sz="2700" b="1" i="0" cap="none" dirty="0">
                <a:solidFill>
                  <a:srgbClr val="000000"/>
                </a:solidFill>
                <a:effectLst/>
                <a:latin typeface="Times New Roman" panose="02020603050405020304" pitchFamily="18" charset="0"/>
                <a:cs typeface="Times New Roman" panose="02020603050405020304" pitchFamily="18" charset="0"/>
              </a:rPr>
              <a:t> </a:t>
            </a:r>
            <a:r>
              <a:rPr lang="en-US" sz="2700" b="1" i="0" cap="none" dirty="0" err="1">
                <a:solidFill>
                  <a:srgbClr val="000000"/>
                </a:solidFill>
                <a:effectLst/>
                <a:latin typeface="Times New Roman" panose="02020603050405020304" pitchFamily="18" charset="0"/>
                <a:cs typeface="Times New Roman" panose="02020603050405020304" pitchFamily="18" charset="0"/>
              </a:rPr>
              <a:t>lai</a:t>
            </a:r>
            <a:r>
              <a:rPr lang="en-US" sz="2700" b="1" i="0" cap="none" dirty="0">
                <a:solidFill>
                  <a:srgbClr val="000000"/>
                </a:solidFill>
                <a:effectLst/>
                <a:latin typeface="Times New Roman" panose="02020603050405020304" pitchFamily="18" charset="0"/>
                <a:cs typeface="Times New Roman" panose="02020603050405020304" pitchFamily="18" charset="0"/>
              </a:rPr>
              <a:t> : </a:t>
            </a:r>
            <a:r>
              <a:rPr lang="vi-VN" sz="2000" i="0" cap="none" dirty="0">
                <a:solidFill>
                  <a:srgbClr val="000000"/>
                </a:solidFill>
                <a:effectLst/>
                <a:latin typeface="Times New Roman" panose="02020603050405020304" pitchFamily="18" charset="0"/>
                <a:cs typeface="Times New Roman" panose="02020603050405020304" pitchFamily="18" charset="0"/>
              </a:rPr>
              <a:t>Với sự phát triển của trí tuệ nhân tạo, Internet of Things (IoT) và các công nghệ mới khác,Big-data tiếp tục phát triển và mở ra nhiều cơ hội và thách thức mới. Công nghệ như xử lý dữ liệu thời gian thực, dữ liệu đám mây và học sâu đang được nghiên cứu và áp dụng để khai thác tối đa giá trị của Big-data.</a:t>
            </a:r>
            <a:br>
              <a:rPr lang="en-US" sz="20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1026" name="Picture 2" descr="Big Data là gì">
            <a:extLst>
              <a:ext uri="{FF2B5EF4-FFF2-40B4-BE49-F238E27FC236}">
                <a16:creationId xmlns:a16="http://schemas.microsoft.com/office/drawing/2014/main" id="{42159A64-86DD-9AA0-27CE-0D3DFDA8A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860" y="1290065"/>
            <a:ext cx="4975654" cy="378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6439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4E11-C3AB-6EF8-63AB-404F84524EAB}"/>
              </a:ext>
            </a:extLst>
          </p:cNvPr>
          <p:cNvSpPr>
            <a:spLocks noGrp="1"/>
          </p:cNvSpPr>
          <p:nvPr>
            <p:ph type="title"/>
          </p:nvPr>
        </p:nvSpPr>
        <p:spPr>
          <a:xfrm>
            <a:off x="888099" y="1248712"/>
            <a:ext cx="5463274" cy="3669277"/>
          </a:xfrm>
        </p:spPr>
        <p:txBody>
          <a:bodyPr>
            <a:normAutofit/>
          </a:bodyPr>
          <a:lstStyle/>
          <a:p>
            <a:pPr algn="just"/>
            <a:r>
              <a:rPr lang="vi-VN" sz="2400" b="1" dirty="0">
                <a:solidFill>
                  <a:schemeClr val="bg2">
                    <a:lumMod val="50000"/>
                  </a:schemeClr>
                </a:solidFill>
              </a:rPr>
              <a:t>Dữ liệu lớn</a:t>
            </a:r>
            <a:r>
              <a:rPr lang="en-US" sz="2400" b="1" dirty="0">
                <a:solidFill>
                  <a:schemeClr val="bg2">
                    <a:lumMod val="50000"/>
                  </a:schemeClr>
                </a:solidFill>
              </a:rPr>
              <a:t>:</a:t>
            </a:r>
            <a:r>
              <a:rPr lang="vi-VN" sz="2400" b="1" dirty="0">
                <a:solidFill>
                  <a:schemeClr val="bg2">
                    <a:lumMod val="50000"/>
                  </a:schemeClr>
                </a:solidFill>
              </a:rPr>
              <a:t> </a:t>
            </a:r>
            <a:r>
              <a:rPr lang="vi-VN" sz="2400" cap="none" dirty="0"/>
              <a:t>(Hay còn gọi là big data) là tập hợp các dữ liệu có khối lượng rất lớn và phức tạp, khó xử lý bằng các phương pháp truyền thống như cơ sở dữ liệu quan hệ hoặc phần mềm xử lý dữ liệu thông thường. Dữ liệu lớn thường được đặc trưng bởi ba yếu tố chính, còn gọi là </a:t>
            </a:r>
            <a:r>
              <a:rPr lang="en-US" sz="2400" cap="none" dirty="0"/>
              <a:t>3V</a:t>
            </a:r>
            <a:r>
              <a:rPr lang="vi-VN" sz="2400" cap="none" dirty="0"/>
              <a:t>:</a:t>
            </a:r>
            <a:r>
              <a:rPr lang="en-US" sz="2400" cap="none" dirty="0"/>
              <a:t> </a:t>
            </a:r>
            <a:endParaRPr lang="en-US" sz="2400" dirty="0"/>
          </a:p>
        </p:txBody>
      </p:sp>
      <p:pic>
        <p:nvPicPr>
          <p:cNvPr id="5" name="Content Placeholder 4" descr="A diagram of data and icons&#10;&#10;Description automatically generated with medium confidence">
            <a:extLst>
              <a:ext uri="{FF2B5EF4-FFF2-40B4-BE49-F238E27FC236}">
                <a16:creationId xmlns:a16="http://schemas.microsoft.com/office/drawing/2014/main" id="{0F608748-BD06-BE20-9D9C-C216528C54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9112" y="1415529"/>
            <a:ext cx="5152685" cy="2772162"/>
          </a:xfrm>
        </p:spPr>
      </p:pic>
    </p:spTree>
    <p:extLst>
      <p:ext uri="{BB962C8B-B14F-4D97-AF65-F5344CB8AC3E}">
        <p14:creationId xmlns:p14="http://schemas.microsoft.com/office/powerpoint/2010/main" val="144069087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66FE72-D97A-8907-404F-ABA69BDD523D}"/>
              </a:ext>
            </a:extLst>
          </p:cNvPr>
          <p:cNvSpPr txBox="1"/>
          <p:nvPr/>
        </p:nvSpPr>
        <p:spPr>
          <a:xfrm>
            <a:off x="924697" y="1167713"/>
            <a:ext cx="10527957" cy="3477875"/>
          </a:xfrm>
          <a:prstGeom prst="rect">
            <a:avLst/>
          </a:prstGeom>
          <a:noFill/>
        </p:spPr>
        <p:txBody>
          <a:bodyPr wrap="square" rtlCol="0">
            <a:spAutoFit/>
          </a:bodyPr>
          <a:lstStyle/>
          <a:p>
            <a:r>
              <a:rPr lang="en-US" sz="2000" b="1" i="1" dirty="0">
                <a:solidFill>
                  <a:srgbClr val="002060"/>
                </a:solidFill>
                <a:latin typeface="Times New Roman" panose="02020603050405020304" pitchFamily="18" charset="0"/>
                <a:cs typeface="Times New Roman" panose="02020603050405020304" pitchFamily="18" charset="0"/>
              </a:rPr>
              <a:t>- </a:t>
            </a:r>
            <a:r>
              <a:rPr lang="vi-VN" sz="2000" b="1" i="1" dirty="0">
                <a:solidFill>
                  <a:srgbClr val="002060"/>
                </a:solidFill>
                <a:latin typeface="Times New Roman" panose="02020603050405020304" pitchFamily="18" charset="0"/>
                <a:cs typeface="Times New Roman" panose="02020603050405020304" pitchFamily="18" charset="0"/>
              </a:rPr>
              <a:t>Khối lượng lớn (Volume)</a:t>
            </a:r>
            <a:r>
              <a:rPr lang="en-US" sz="2000" b="1" i="1" dirty="0">
                <a:solidFill>
                  <a:srgbClr val="002060"/>
                </a:solidFill>
                <a:latin typeface="Times New Roman" panose="02020603050405020304" pitchFamily="18" charset="0"/>
                <a:cs typeface="Times New Roman" panose="02020603050405020304" pitchFamily="18" charset="0"/>
              </a:rPr>
              <a:t> :</a:t>
            </a:r>
            <a:endParaRPr lang="vi-VN" sz="2000" b="1" i="1" dirty="0">
              <a:latin typeface="Times New Roman" panose="02020603050405020304" pitchFamily="18" charset="0"/>
              <a:cs typeface="Times New Roman" panose="02020603050405020304" pitchFamily="18" charset="0"/>
            </a:endParaRPr>
          </a:p>
          <a:p>
            <a:r>
              <a:rPr lang="vi-VN" sz="2000" dirty="0"/>
              <a:t>Big Data đề cập đến lượng dữ liệu rất lớn, vượt quá khả năng xử lý của công cụ và phương pháp truyền thống. Dữ liệu có thể được thu thập từ nhiều nguồn khác nhau, bao gồm thông tin từ hệ thống giao dịch, cảm biến, thiết bị di động, mạng xã hội, và nhiều nguồn khác.</a:t>
            </a:r>
            <a:endParaRPr lang="en-US" sz="2000" dirty="0"/>
          </a:p>
          <a:p>
            <a:r>
              <a:rPr lang="en-US" sz="2000" b="1" i="1" dirty="0">
                <a:solidFill>
                  <a:srgbClr val="002060"/>
                </a:solidFill>
                <a:latin typeface="Times New Roman" panose="02020603050405020304" pitchFamily="18" charset="0"/>
                <a:cs typeface="Times New Roman" panose="02020603050405020304" pitchFamily="18" charset="0"/>
              </a:rPr>
              <a:t>- </a:t>
            </a:r>
            <a:r>
              <a:rPr lang="en-US" sz="2000" b="1" i="1" dirty="0" err="1">
                <a:solidFill>
                  <a:srgbClr val="002060"/>
                </a:solidFill>
                <a:latin typeface="Times New Roman" panose="02020603050405020304" pitchFamily="18" charset="0"/>
                <a:cs typeface="Times New Roman" panose="02020603050405020304" pitchFamily="18" charset="0"/>
              </a:rPr>
              <a:t>Tốc</a:t>
            </a:r>
            <a:r>
              <a:rPr lang="en-US" sz="2000" b="1" i="1" dirty="0">
                <a:solidFill>
                  <a:srgbClr val="002060"/>
                </a:solidFill>
                <a:latin typeface="Times New Roman" panose="02020603050405020304" pitchFamily="18" charset="0"/>
                <a:cs typeface="Times New Roman" panose="02020603050405020304" pitchFamily="18" charset="0"/>
              </a:rPr>
              <a:t> </a:t>
            </a:r>
            <a:r>
              <a:rPr lang="en-US" sz="2000" b="1" i="1" dirty="0" err="1">
                <a:solidFill>
                  <a:srgbClr val="002060"/>
                </a:solidFill>
                <a:latin typeface="Times New Roman" panose="02020603050405020304" pitchFamily="18" charset="0"/>
                <a:cs typeface="Times New Roman" panose="02020603050405020304" pitchFamily="18" charset="0"/>
              </a:rPr>
              <a:t>độ</a:t>
            </a:r>
            <a:r>
              <a:rPr lang="en-US" sz="2000" b="1" i="1" dirty="0">
                <a:solidFill>
                  <a:srgbClr val="002060"/>
                </a:solidFill>
                <a:latin typeface="Times New Roman" panose="02020603050405020304" pitchFamily="18" charset="0"/>
                <a:cs typeface="Times New Roman" panose="02020603050405020304" pitchFamily="18" charset="0"/>
              </a:rPr>
              <a:t> </a:t>
            </a:r>
            <a:r>
              <a:rPr lang="en-US" sz="2000" b="1" i="1" dirty="0" err="1">
                <a:solidFill>
                  <a:srgbClr val="002060"/>
                </a:solidFill>
                <a:latin typeface="Times New Roman" panose="02020603050405020304" pitchFamily="18" charset="0"/>
                <a:cs typeface="Times New Roman" panose="02020603050405020304" pitchFamily="18" charset="0"/>
              </a:rPr>
              <a:t>cao</a:t>
            </a:r>
            <a:r>
              <a:rPr lang="en-US" sz="2000" b="1" i="1" dirty="0">
                <a:solidFill>
                  <a:srgbClr val="002060"/>
                </a:solidFill>
                <a:latin typeface="Times New Roman" panose="02020603050405020304" pitchFamily="18" charset="0"/>
                <a:cs typeface="Times New Roman" panose="02020603050405020304" pitchFamily="18" charset="0"/>
              </a:rPr>
              <a:t> (Velocity) :</a:t>
            </a:r>
          </a:p>
          <a:p>
            <a:r>
              <a:rPr lang="vi-VN" sz="2000" dirty="0">
                <a:cs typeface="Times New Roman" panose="02020603050405020304" pitchFamily="18" charset="0"/>
              </a:rPr>
              <a:t>Big Data có xu hướng được tạo ra và lan truyền với tốc độ nhanh. Dữ liệu được tạo ra liên tục và phải được xử lý và phân tích ngay lập tức để có giá trị.</a:t>
            </a:r>
            <a:endParaRPr lang="en-US" sz="2000" dirty="0">
              <a:cs typeface="Times New Roman" panose="02020603050405020304" pitchFamily="18" charset="0"/>
            </a:endParaRPr>
          </a:p>
          <a:p>
            <a:r>
              <a:rPr lang="en-US" sz="2000" b="1" i="1" dirty="0">
                <a:solidFill>
                  <a:srgbClr val="002060"/>
                </a:solidFill>
                <a:latin typeface="Times New Roman" panose="02020603050405020304" pitchFamily="18" charset="0"/>
                <a:cs typeface="Times New Roman" panose="02020603050405020304" pitchFamily="18" charset="0"/>
              </a:rPr>
              <a:t>- </a:t>
            </a:r>
            <a:r>
              <a:rPr lang="en-US" sz="2000" b="1" i="1" dirty="0" err="1">
                <a:solidFill>
                  <a:srgbClr val="002060"/>
                </a:solidFill>
                <a:latin typeface="Times New Roman" panose="02020603050405020304" pitchFamily="18" charset="0"/>
                <a:cs typeface="Times New Roman" panose="02020603050405020304" pitchFamily="18" charset="0"/>
              </a:rPr>
              <a:t>Đa</a:t>
            </a:r>
            <a:r>
              <a:rPr lang="en-US" sz="2000" b="1" i="1" dirty="0">
                <a:solidFill>
                  <a:srgbClr val="002060"/>
                </a:solidFill>
                <a:latin typeface="Times New Roman" panose="02020603050405020304" pitchFamily="18" charset="0"/>
                <a:cs typeface="Times New Roman" panose="02020603050405020304" pitchFamily="18" charset="0"/>
              </a:rPr>
              <a:t> </a:t>
            </a:r>
            <a:r>
              <a:rPr lang="en-US" sz="2000" b="1" i="1" dirty="0" err="1">
                <a:solidFill>
                  <a:srgbClr val="002060"/>
                </a:solidFill>
                <a:latin typeface="Times New Roman" panose="02020603050405020304" pitchFamily="18" charset="0"/>
                <a:cs typeface="Times New Roman" panose="02020603050405020304" pitchFamily="18" charset="0"/>
              </a:rPr>
              <a:t>dạng</a:t>
            </a:r>
            <a:r>
              <a:rPr lang="en-US" sz="2000" b="1" i="1" dirty="0">
                <a:solidFill>
                  <a:srgbClr val="002060"/>
                </a:solidFill>
                <a:latin typeface="Times New Roman" panose="02020603050405020304" pitchFamily="18" charset="0"/>
                <a:cs typeface="Times New Roman" panose="02020603050405020304" pitchFamily="18" charset="0"/>
              </a:rPr>
              <a:t> (Variety) :</a:t>
            </a:r>
          </a:p>
          <a:p>
            <a:r>
              <a:rPr lang="vi-VN" sz="2000" dirty="0">
                <a:cs typeface="Times New Roman" panose="02020603050405020304" pitchFamily="18" charset="0"/>
              </a:rPr>
              <a:t>Big-data không chỉ bao gồm dữ liệu cấu trúc như trong cơ sở dữ liệu truyền thống, mà còn bao gồm dữ liệu phi cấu trúc và bán cấu trúc. Đa dạng dữ liệu bao gồm văn bản, hình ảnh, âm thanh, video, dữ liệu từ mạng xã hội và nhiều nguồn dữ liệu khác.</a:t>
            </a:r>
            <a:endParaRPr lang="en-US" sz="2000" dirty="0">
              <a:cs typeface="Times New Roman" panose="02020603050405020304" pitchFamily="18" charset="0"/>
            </a:endParaRPr>
          </a:p>
        </p:txBody>
      </p:sp>
      <p:sp>
        <p:nvSpPr>
          <p:cNvPr id="7" name="TextBox 6">
            <a:extLst>
              <a:ext uri="{FF2B5EF4-FFF2-40B4-BE49-F238E27FC236}">
                <a16:creationId xmlns:a16="http://schemas.microsoft.com/office/drawing/2014/main" id="{9639647A-CDAB-4E05-EFFD-3625C44F30E4}"/>
              </a:ext>
            </a:extLst>
          </p:cNvPr>
          <p:cNvSpPr txBox="1"/>
          <p:nvPr/>
        </p:nvSpPr>
        <p:spPr>
          <a:xfrm>
            <a:off x="1303638" y="395416"/>
            <a:ext cx="4516394" cy="461665"/>
          </a:xfrm>
          <a:prstGeom prst="rect">
            <a:avLst/>
          </a:prstGeom>
          <a:noFill/>
        </p:spPr>
        <p:txBody>
          <a:bodyPr wrap="square" rtlCol="0">
            <a:spAutoFit/>
          </a:bodyPr>
          <a:lstStyle/>
          <a:p>
            <a:r>
              <a:rPr lang="en-US" sz="2400" dirty="0">
                <a:solidFill>
                  <a:schemeClr val="bg2">
                    <a:lumMod val="50000"/>
                  </a:schemeClr>
                </a:solidFill>
                <a:latin typeface="Times New Roman" panose="02020603050405020304" pitchFamily="18" charset="0"/>
                <a:cs typeface="Times New Roman" panose="02020603050405020304" pitchFamily="18" charset="0"/>
              </a:rPr>
              <a:t>II. ĐẶC ĐIỂM</a:t>
            </a:r>
          </a:p>
        </p:txBody>
      </p:sp>
    </p:spTree>
    <p:extLst>
      <p:ext uri="{BB962C8B-B14F-4D97-AF65-F5344CB8AC3E}">
        <p14:creationId xmlns:p14="http://schemas.microsoft.com/office/powerpoint/2010/main" val="3533872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ECB8F4-7913-9F53-FE71-81AC65ADAA49}"/>
              </a:ext>
            </a:extLst>
          </p:cNvPr>
          <p:cNvPicPr>
            <a:picLocks noGrp="1" noChangeAspect="1"/>
          </p:cNvPicPr>
          <p:nvPr>
            <p:ph idx="1"/>
          </p:nvPr>
        </p:nvPicPr>
        <p:blipFill>
          <a:blip r:embed="rId3"/>
          <a:stretch>
            <a:fillRect/>
          </a:stretch>
        </p:blipFill>
        <p:spPr>
          <a:xfrm>
            <a:off x="7284741" y="411394"/>
            <a:ext cx="4219935" cy="2492444"/>
          </a:xfrm>
          <a:prstGeom prst="rect">
            <a:avLst/>
          </a:prstGeom>
        </p:spPr>
      </p:pic>
      <p:sp>
        <p:nvSpPr>
          <p:cNvPr id="5" name="TextBox 4">
            <a:extLst>
              <a:ext uri="{FF2B5EF4-FFF2-40B4-BE49-F238E27FC236}">
                <a16:creationId xmlns:a16="http://schemas.microsoft.com/office/drawing/2014/main" id="{8C5350A8-216E-A062-B3F2-263228C48A21}"/>
              </a:ext>
            </a:extLst>
          </p:cNvPr>
          <p:cNvSpPr txBox="1"/>
          <p:nvPr/>
        </p:nvSpPr>
        <p:spPr>
          <a:xfrm>
            <a:off x="722870" y="57451"/>
            <a:ext cx="5931243"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III. VAI TRÒ CỦA DỮ LIỆU LỚN BIG DATA TRONG DOANH NGHIỆP</a:t>
            </a:r>
          </a:p>
        </p:txBody>
      </p:sp>
      <p:pic>
        <p:nvPicPr>
          <p:cNvPr id="7" name="Picture 6">
            <a:extLst>
              <a:ext uri="{FF2B5EF4-FFF2-40B4-BE49-F238E27FC236}">
                <a16:creationId xmlns:a16="http://schemas.microsoft.com/office/drawing/2014/main" id="{E228D596-EEA5-C782-CCE8-36783ABB055F}"/>
              </a:ext>
            </a:extLst>
          </p:cNvPr>
          <p:cNvPicPr>
            <a:picLocks noChangeAspect="1"/>
          </p:cNvPicPr>
          <p:nvPr/>
        </p:nvPicPr>
        <p:blipFill>
          <a:blip r:embed="rId4"/>
          <a:stretch>
            <a:fillRect/>
          </a:stretch>
        </p:blipFill>
        <p:spPr>
          <a:xfrm>
            <a:off x="7284741" y="3342502"/>
            <a:ext cx="4219935" cy="2963721"/>
          </a:xfrm>
          <a:prstGeom prst="rect">
            <a:avLst/>
          </a:prstGeom>
        </p:spPr>
      </p:pic>
      <p:sp>
        <p:nvSpPr>
          <p:cNvPr id="8" name="TextBox 7">
            <a:extLst>
              <a:ext uri="{FF2B5EF4-FFF2-40B4-BE49-F238E27FC236}">
                <a16:creationId xmlns:a16="http://schemas.microsoft.com/office/drawing/2014/main" id="{DB364468-B678-B476-AE34-F4B43C9C3F03}"/>
              </a:ext>
            </a:extLst>
          </p:cNvPr>
          <p:cNvSpPr txBox="1"/>
          <p:nvPr/>
        </p:nvSpPr>
        <p:spPr>
          <a:xfrm>
            <a:off x="722870" y="880881"/>
            <a:ext cx="5838568" cy="5355312"/>
          </a:xfrm>
          <a:prstGeom prst="rect">
            <a:avLst/>
          </a:prstGeom>
          <a:noFill/>
        </p:spPr>
        <p:txBody>
          <a:bodyPr wrap="square" rtlCol="0">
            <a:spAutoFit/>
          </a:bodyPr>
          <a:lstStyle/>
          <a:p>
            <a:pPr algn="just"/>
            <a:r>
              <a:rPr lang="vi-VN" b="1" i="1" dirty="0">
                <a:solidFill>
                  <a:srgbClr val="002060"/>
                </a:solidFill>
              </a:rPr>
              <a:t>Hiểu khách hàng</a:t>
            </a:r>
            <a:r>
              <a:rPr lang="vi-VN" dirty="0"/>
              <a:t>: </a:t>
            </a:r>
            <a:r>
              <a:rPr lang="vi-VN" sz="1600" dirty="0"/>
              <a:t>Big-data cho phép doanh nghiệp thu thập và phân tích dữ liệu từ nhiều nguồn khác nhau như mạng xã hội, trang web, hoặc giao dịch khách hàng. Điều này giúp doanh nghiệp hiểu rõ hơn về hành vi, sở thích và nhu cầu của khách hàng, từ đó tạo ra các chiến lược tiếp thị và phục vụ khách hàng tốt hơn.</a:t>
            </a:r>
            <a:endParaRPr lang="en-US" sz="1600" dirty="0"/>
          </a:p>
          <a:p>
            <a:pPr algn="just"/>
            <a:r>
              <a:rPr lang="vi-VN" b="1" i="1" dirty="0">
                <a:solidFill>
                  <a:srgbClr val="002060"/>
                </a:solidFill>
              </a:rPr>
              <a:t>Quyết định dựa trên dữ liệu</a:t>
            </a:r>
            <a:r>
              <a:rPr lang="vi-VN" sz="1600" dirty="0"/>
              <a:t>: Big-data cung cấp thông tin và hiểu biết sâu về hoạt động kinh doanh và thị trường. Doanh nghiệp có thể sử dụng dữ liệu để đưa ra quyết định chiến lược, dự đoán xu hướng thị trường, định hình sản phẩm và dịch vụ, và tối ưu hóa quy trình kinh doanh.</a:t>
            </a:r>
            <a:endParaRPr lang="en-US" sz="1600" dirty="0"/>
          </a:p>
          <a:p>
            <a:pPr algn="just"/>
            <a:r>
              <a:rPr lang="vi-VN" b="1" i="1" dirty="0">
                <a:solidFill>
                  <a:srgbClr val="002060"/>
                </a:solidFill>
              </a:rPr>
              <a:t>Tối ưu hóa hoạt động</a:t>
            </a:r>
            <a:r>
              <a:rPr lang="vi-VN" sz="1600" dirty="0"/>
              <a:t>: Big-data cho phép doanh nghiệp xử lý và phân tích các khối lượng lớn dữ liệu từ các nguồn khác nhau như hệ thống kinh doanh, thiết bị IoT và dữ liệu ngoại tuyến. Điều này giúp tối ưu hóa quy trình sản xuất, quản lý kho, chuỗi cung ứng và dịch vụ khách hàng.</a:t>
            </a:r>
            <a:endParaRPr lang="en-US" sz="1600" dirty="0"/>
          </a:p>
          <a:p>
            <a:pPr algn="just"/>
            <a:r>
              <a:rPr lang="vi-VN" b="1" i="1" dirty="0">
                <a:solidFill>
                  <a:srgbClr val="002060"/>
                </a:solidFill>
              </a:rPr>
              <a:t>Dự báo và dự đoán</a:t>
            </a:r>
            <a:r>
              <a:rPr lang="vi-VN" sz="1600" dirty="0"/>
              <a:t>: Sử dụng phân tích dữ liệu và machine learning, dữ liệu lớn có thể dự báo và dự đoán xu hướng, biến động thị trường và hành vi khách hàng. Điều này giúp doanh nghiệp lập kế hoạch chiến lược và điều chỉnh hoạt động để đáp ứng môi trường kinh doanh thay đổi.</a:t>
            </a:r>
            <a:endParaRPr lang="en-US" sz="1600" dirty="0"/>
          </a:p>
        </p:txBody>
      </p:sp>
    </p:spTree>
    <p:extLst>
      <p:ext uri="{BB962C8B-B14F-4D97-AF65-F5344CB8AC3E}">
        <p14:creationId xmlns:p14="http://schemas.microsoft.com/office/powerpoint/2010/main" val="294017334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arn(inVertical)">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barn(inVertical)">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barn(inVertical)">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4B8B1B-C7CF-C16B-3527-B94DBAD62BFA}"/>
              </a:ext>
            </a:extLst>
          </p:cNvPr>
          <p:cNvSpPr txBox="1"/>
          <p:nvPr/>
        </p:nvSpPr>
        <p:spPr>
          <a:xfrm>
            <a:off x="495799" y="736449"/>
            <a:ext cx="5838567" cy="400110"/>
          </a:xfrm>
          <a:prstGeom prst="rect">
            <a:avLst/>
          </a:prstGeom>
          <a:noFill/>
        </p:spPr>
        <p:txBody>
          <a:bodyPr wrap="square" rtlCol="0">
            <a:spAutoFit/>
          </a:bodyPr>
          <a:lstStyle/>
          <a:p>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IV. KHÓ KHĂN ĐỐI VỚI NGUỒN DỮ LIỆU LỚN</a:t>
            </a:r>
          </a:p>
        </p:txBody>
      </p:sp>
      <p:pic>
        <p:nvPicPr>
          <p:cNvPr id="6" name="Picture 5">
            <a:extLst>
              <a:ext uri="{FF2B5EF4-FFF2-40B4-BE49-F238E27FC236}">
                <a16:creationId xmlns:a16="http://schemas.microsoft.com/office/drawing/2014/main" id="{FC232ACE-FC3E-2AFC-847C-1C96EE34418C}"/>
              </a:ext>
            </a:extLst>
          </p:cNvPr>
          <p:cNvPicPr>
            <a:picLocks noChangeAspect="1"/>
          </p:cNvPicPr>
          <p:nvPr/>
        </p:nvPicPr>
        <p:blipFill>
          <a:blip r:embed="rId3"/>
          <a:stretch>
            <a:fillRect/>
          </a:stretch>
        </p:blipFill>
        <p:spPr>
          <a:xfrm>
            <a:off x="7278129" y="1323794"/>
            <a:ext cx="4249711" cy="3132944"/>
          </a:xfrm>
          <a:prstGeom prst="rect">
            <a:avLst/>
          </a:prstGeom>
        </p:spPr>
      </p:pic>
      <p:sp>
        <p:nvSpPr>
          <p:cNvPr id="8" name="TextBox 7">
            <a:extLst>
              <a:ext uri="{FF2B5EF4-FFF2-40B4-BE49-F238E27FC236}">
                <a16:creationId xmlns:a16="http://schemas.microsoft.com/office/drawing/2014/main" id="{B3E8DC5A-FD84-E007-D6BB-FA5ADF87781E}"/>
              </a:ext>
            </a:extLst>
          </p:cNvPr>
          <p:cNvSpPr txBox="1"/>
          <p:nvPr/>
        </p:nvSpPr>
        <p:spPr>
          <a:xfrm>
            <a:off x="495799" y="1396821"/>
            <a:ext cx="6101148" cy="1600438"/>
          </a:xfrm>
          <a:prstGeom prst="rect">
            <a:avLst/>
          </a:prstGeom>
          <a:noFill/>
        </p:spPr>
        <p:txBody>
          <a:bodyPr wrap="square">
            <a:spAutoFit/>
          </a:bodyPr>
          <a:lstStyle/>
          <a:p>
            <a:r>
              <a:rPr lang="vi-VN" b="1" i="1" dirty="0">
                <a:solidFill>
                  <a:srgbClr val="002060"/>
                </a:solidFill>
              </a:rPr>
              <a:t>Khối lượng dữ liệu lớn</a:t>
            </a:r>
            <a:r>
              <a:rPr lang="vi-VN" dirty="0"/>
              <a:t>: </a:t>
            </a:r>
            <a:r>
              <a:rPr lang="vi-VN" sz="1600" dirty="0"/>
              <a:t>Một trong những thách thức lớn khi sử dụng dữ liệu lớn là xử lý và lưu trữ khối lượng dữ liệu lớn Big Data. Dữ liệu trong Big-data có thể đến từ nhiều nguồn khác nhau và có xu hướng tăng nhanh theo thời gian. Điều này đòi hỏi hệ thống phải có khả năng xử lý và lưu trữ dữ liệu một cách hiệu quả.</a:t>
            </a:r>
            <a:endParaRPr lang="en-US" sz="1600" dirty="0"/>
          </a:p>
        </p:txBody>
      </p:sp>
      <p:sp>
        <p:nvSpPr>
          <p:cNvPr id="12" name="TextBox 11">
            <a:extLst>
              <a:ext uri="{FF2B5EF4-FFF2-40B4-BE49-F238E27FC236}">
                <a16:creationId xmlns:a16="http://schemas.microsoft.com/office/drawing/2014/main" id="{973A117A-534A-43E1-FD04-927E5FD9D24C}"/>
              </a:ext>
            </a:extLst>
          </p:cNvPr>
          <p:cNvSpPr txBox="1"/>
          <p:nvPr/>
        </p:nvSpPr>
        <p:spPr>
          <a:xfrm>
            <a:off x="495799" y="3117673"/>
            <a:ext cx="6101148" cy="1600438"/>
          </a:xfrm>
          <a:prstGeom prst="rect">
            <a:avLst/>
          </a:prstGeom>
          <a:noFill/>
        </p:spPr>
        <p:txBody>
          <a:bodyPr wrap="square">
            <a:spAutoFit/>
          </a:bodyPr>
          <a:lstStyle/>
          <a:p>
            <a:r>
              <a:rPr lang="vi-VN" b="1" i="1" dirty="0">
                <a:solidFill>
                  <a:srgbClr val="002060"/>
                </a:solidFill>
              </a:rPr>
              <a:t>Chi phí đầu tư</a:t>
            </a:r>
            <a:r>
              <a:rPr lang="en-US" b="1" i="1" dirty="0">
                <a:solidFill>
                  <a:srgbClr val="002060"/>
                </a:solidFill>
              </a:rPr>
              <a:t> h</a:t>
            </a:r>
            <a:r>
              <a:rPr lang="vi-VN" b="1" i="1" dirty="0">
                <a:solidFill>
                  <a:srgbClr val="002060"/>
                </a:solidFill>
              </a:rPr>
              <a:t>ạ tầng công nghệ</a:t>
            </a:r>
            <a:endParaRPr lang="en-US" dirty="0"/>
          </a:p>
          <a:p>
            <a:r>
              <a:rPr lang="vi-VN" sz="1600" dirty="0"/>
              <a:t>Xây dựng và duy trì hạ tầng công nghệ phục vụ Big-data đòi hỏi một khoản đầu tư lớn. Điều này bao gồm việc mua sắm phần cứng mạnh mẽ, triển khai và quản lý hệ thống lưu trữ dữ liệu, cũng như phát triển và triển khai các phần mềm và công cụ phân tích phù hợp.</a:t>
            </a:r>
            <a:endParaRPr lang="en-US" sz="1600" dirty="0"/>
          </a:p>
        </p:txBody>
      </p:sp>
      <p:sp>
        <p:nvSpPr>
          <p:cNvPr id="14" name="TextBox 13">
            <a:extLst>
              <a:ext uri="{FF2B5EF4-FFF2-40B4-BE49-F238E27FC236}">
                <a16:creationId xmlns:a16="http://schemas.microsoft.com/office/drawing/2014/main" id="{0963244C-38E1-1553-5754-8FA4B4E65061}"/>
              </a:ext>
            </a:extLst>
          </p:cNvPr>
          <p:cNvSpPr txBox="1"/>
          <p:nvPr/>
        </p:nvSpPr>
        <p:spPr>
          <a:xfrm>
            <a:off x="495799" y="4838525"/>
            <a:ext cx="10937820" cy="11387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000" b="1"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t>Quá phụ thuộc vào nguồn dữ liệu lớn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Khả năng truy cập và sở hữu dữ liệu: Trong nhiều trường hợp, doanh nghiệp phải phụ thuộc vào nguồn dữ liệu lớn từ bên ngoài để phân tích và tận dụng. Điều này có thể gây ra những thách thức liên quan đến việc truy cập dữ liệu và sự đảm bảo tính chính xác, độ tin cậy và bảo mật của dữ liệu.</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2013127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80">
                                          <p:stCondLst>
                                            <p:cond delay="0"/>
                                          </p:stCondLst>
                                        </p:cTn>
                                        <p:tgtEl>
                                          <p:spTgt spid="8">
                                            <p:txEl>
                                              <p:pRg st="0" end="0"/>
                                            </p:txEl>
                                          </p:spTgt>
                                        </p:tgtEl>
                                      </p:cBhvr>
                                    </p:animEffect>
                                    <p:anim calcmode="lin" valueType="num">
                                      <p:cBhvr>
                                        <p:cTn id="13"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xEl>
                                              <p:pRg st="0" end="0"/>
                                            </p:txEl>
                                          </p:spTgt>
                                        </p:tgtEl>
                                      </p:cBhvr>
                                      <p:to x="100000" y="60000"/>
                                    </p:animScale>
                                    <p:animScale>
                                      <p:cBhvr>
                                        <p:cTn id="19" dur="166" decel="50000">
                                          <p:stCondLst>
                                            <p:cond delay="676"/>
                                          </p:stCondLst>
                                        </p:cTn>
                                        <p:tgtEl>
                                          <p:spTgt spid="8">
                                            <p:txEl>
                                              <p:pRg st="0" end="0"/>
                                            </p:txEl>
                                          </p:spTgt>
                                        </p:tgtEl>
                                      </p:cBhvr>
                                      <p:to x="100000" y="100000"/>
                                    </p:animScale>
                                    <p:animScale>
                                      <p:cBhvr>
                                        <p:cTn id="20" dur="26">
                                          <p:stCondLst>
                                            <p:cond delay="1312"/>
                                          </p:stCondLst>
                                        </p:cTn>
                                        <p:tgtEl>
                                          <p:spTgt spid="8">
                                            <p:txEl>
                                              <p:pRg st="0" end="0"/>
                                            </p:txEl>
                                          </p:spTgt>
                                        </p:tgtEl>
                                      </p:cBhvr>
                                      <p:to x="100000" y="80000"/>
                                    </p:animScale>
                                    <p:animScale>
                                      <p:cBhvr>
                                        <p:cTn id="21" dur="166" decel="50000">
                                          <p:stCondLst>
                                            <p:cond delay="1338"/>
                                          </p:stCondLst>
                                        </p:cTn>
                                        <p:tgtEl>
                                          <p:spTgt spid="8">
                                            <p:txEl>
                                              <p:pRg st="0" end="0"/>
                                            </p:txEl>
                                          </p:spTgt>
                                        </p:tgtEl>
                                      </p:cBhvr>
                                      <p:to x="100000" y="100000"/>
                                    </p:animScale>
                                    <p:animScale>
                                      <p:cBhvr>
                                        <p:cTn id="22" dur="26">
                                          <p:stCondLst>
                                            <p:cond delay="1642"/>
                                          </p:stCondLst>
                                        </p:cTn>
                                        <p:tgtEl>
                                          <p:spTgt spid="8">
                                            <p:txEl>
                                              <p:pRg st="0" end="0"/>
                                            </p:txEl>
                                          </p:spTgt>
                                        </p:tgtEl>
                                      </p:cBhvr>
                                      <p:to x="100000" y="90000"/>
                                    </p:animScale>
                                    <p:animScale>
                                      <p:cBhvr>
                                        <p:cTn id="23" dur="166" decel="50000">
                                          <p:stCondLst>
                                            <p:cond delay="1668"/>
                                          </p:stCondLst>
                                        </p:cTn>
                                        <p:tgtEl>
                                          <p:spTgt spid="8">
                                            <p:txEl>
                                              <p:pRg st="0" end="0"/>
                                            </p:txEl>
                                          </p:spTgt>
                                        </p:tgtEl>
                                      </p:cBhvr>
                                      <p:to x="100000" y="100000"/>
                                    </p:animScale>
                                    <p:animScale>
                                      <p:cBhvr>
                                        <p:cTn id="24" dur="26">
                                          <p:stCondLst>
                                            <p:cond delay="1808"/>
                                          </p:stCondLst>
                                        </p:cTn>
                                        <p:tgtEl>
                                          <p:spTgt spid="8">
                                            <p:txEl>
                                              <p:pRg st="0" end="0"/>
                                            </p:txEl>
                                          </p:spTgt>
                                        </p:tgtEl>
                                      </p:cBhvr>
                                      <p:to x="100000" y="95000"/>
                                    </p:animScale>
                                    <p:animScale>
                                      <p:cBhvr>
                                        <p:cTn id="25" dur="166" decel="50000">
                                          <p:stCondLst>
                                            <p:cond delay="1834"/>
                                          </p:stCondLst>
                                        </p:cTn>
                                        <p:tgtEl>
                                          <p:spTgt spid="8">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wipe(down)">
                                      <p:cBhvr>
                                        <p:cTn id="30" dur="580">
                                          <p:stCondLst>
                                            <p:cond delay="0"/>
                                          </p:stCondLst>
                                        </p:cTn>
                                        <p:tgtEl>
                                          <p:spTgt spid="12">
                                            <p:txEl>
                                              <p:pRg st="0" end="0"/>
                                            </p:txEl>
                                          </p:spTgt>
                                        </p:tgtEl>
                                      </p:cBhvr>
                                    </p:animEffect>
                                    <p:anim calcmode="lin" valueType="num">
                                      <p:cBhvr>
                                        <p:cTn id="31"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12">
                                            <p:txEl>
                                              <p:pRg st="0" end="0"/>
                                            </p:txEl>
                                          </p:spTgt>
                                        </p:tgtEl>
                                      </p:cBhvr>
                                      <p:to x="100000" y="60000"/>
                                    </p:animScale>
                                    <p:animScale>
                                      <p:cBhvr>
                                        <p:cTn id="37" dur="166" decel="50000">
                                          <p:stCondLst>
                                            <p:cond delay="676"/>
                                          </p:stCondLst>
                                        </p:cTn>
                                        <p:tgtEl>
                                          <p:spTgt spid="12">
                                            <p:txEl>
                                              <p:pRg st="0" end="0"/>
                                            </p:txEl>
                                          </p:spTgt>
                                        </p:tgtEl>
                                      </p:cBhvr>
                                      <p:to x="100000" y="100000"/>
                                    </p:animScale>
                                    <p:animScale>
                                      <p:cBhvr>
                                        <p:cTn id="38" dur="26">
                                          <p:stCondLst>
                                            <p:cond delay="1312"/>
                                          </p:stCondLst>
                                        </p:cTn>
                                        <p:tgtEl>
                                          <p:spTgt spid="12">
                                            <p:txEl>
                                              <p:pRg st="0" end="0"/>
                                            </p:txEl>
                                          </p:spTgt>
                                        </p:tgtEl>
                                      </p:cBhvr>
                                      <p:to x="100000" y="80000"/>
                                    </p:animScale>
                                    <p:animScale>
                                      <p:cBhvr>
                                        <p:cTn id="39" dur="166" decel="50000">
                                          <p:stCondLst>
                                            <p:cond delay="1338"/>
                                          </p:stCondLst>
                                        </p:cTn>
                                        <p:tgtEl>
                                          <p:spTgt spid="12">
                                            <p:txEl>
                                              <p:pRg st="0" end="0"/>
                                            </p:txEl>
                                          </p:spTgt>
                                        </p:tgtEl>
                                      </p:cBhvr>
                                      <p:to x="100000" y="100000"/>
                                    </p:animScale>
                                    <p:animScale>
                                      <p:cBhvr>
                                        <p:cTn id="40" dur="26">
                                          <p:stCondLst>
                                            <p:cond delay="1642"/>
                                          </p:stCondLst>
                                        </p:cTn>
                                        <p:tgtEl>
                                          <p:spTgt spid="12">
                                            <p:txEl>
                                              <p:pRg st="0" end="0"/>
                                            </p:txEl>
                                          </p:spTgt>
                                        </p:tgtEl>
                                      </p:cBhvr>
                                      <p:to x="100000" y="90000"/>
                                    </p:animScale>
                                    <p:animScale>
                                      <p:cBhvr>
                                        <p:cTn id="41" dur="166" decel="50000">
                                          <p:stCondLst>
                                            <p:cond delay="1668"/>
                                          </p:stCondLst>
                                        </p:cTn>
                                        <p:tgtEl>
                                          <p:spTgt spid="12">
                                            <p:txEl>
                                              <p:pRg st="0" end="0"/>
                                            </p:txEl>
                                          </p:spTgt>
                                        </p:tgtEl>
                                      </p:cBhvr>
                                      <p:to x="100000" y="100000"/>
                                    </p:animScale>
                                    <p:animScale>
                                      <p:cBhvr>
                                        <p:cTn id="42" dur="26">
                                          <p:stCondLst>
                                            <p:cond delay="1808"/>
                                          </p:stCondLst>
                                        </p:cTn>
                                        <p:tgtEl>
                                          <p:spTgt spid="12">
                                            <p:txEl>
                                              <p:pRg st="0" end="0"/>
                                            </p:txEl>
                                          </p:spTgt>
                                        </p:tgtEl>
                                      </p:cBhvr>
                                      <p:to x="100000" y="95000"/>
                                    </p:animScale>
                                    <p:animScale>
                                      <p:cBhvr>
                                        <p:cTn id="43" dur="166" decel="50000">
                                          <p:stCondLst>
                                            <p:cond delay="1834"/>
                                          </p:stCondLst>
                                        </p:cTn>
                                        <p:tgtEl>
                                          <p:spTgt spid="12">
                                            <p:txEl>
                                              <p:pRg st="0" end="0"/>
                                            </p:txEl>
                                          </p:spTgt>
                                        </p:tgtEl>
                                      </p:cBhvr>
                                      <p:to x="100000" y="100000"/>
                                    </p:animScale>
                                  </p:childTnLst>
                                </p:cTn>
                              </p:par>
                              <p:par>
                                <p:cTn id="44" presetID="26" presetClass="entr" presetSubtype="0" fill="hold" nodeType="withEffect">
                                  <p:stCondLst>
                                    <p:cond delay="0"/>
                                  </p:stCondLst>
                                  <p:childTnLst>
                                    <p:set>
                                      <p:cBhvr>
                                        <p:cTn id="45" dur="1" fill="hold">
                                          <p:stCondLst>
                                            <p:cond delay="0"/>
                                          </p:stCondLst>
                                        </p:cTn>
                                        <p:tgtEl>
                                          <p:spTgt spid="12">
                                            <p:txEl>
                                              <p:pRg st="1" end="1"/>
                                            </p:txEl>
                                          </p:spTgt>
                                        </p:tgtEl>
                                        <p:attrNameLst>
                                          <p:attrName>style.visibility</p:attrName>
                                        </p:attrNameLst>
                                      </p:cBhvr>
                                      <p:to>
                                        <p:strVal val="visible"/>
                                      </p:to>
                                    </p:set>
                                    <p:animEffect transition="in" filter="wipe(down)">
                                      <p:cBhvr>
                                        <p:cTn id="46" dur="580">
                                          <p:stCondLst>
                                            <p:cond delay="0"/>
                                          </p:stCondLst>
                                        </p:cTn>
                                        <p:tgtEl>
                                          <p:spTgt spid="12">
                                            <p:txEl>
                                              <p:pRg st="1" end="1"/>
                                            </p:txEl>
                                          </p:spTgt>
                                        </p:tgtEl>
                                      </p:cBhvr>
                                    </p:animEffect>
                                    <p:anim calcmode="lin" valueType="num">
                                      <p:cBhvr>
                                        <p:cTn id="47" dur="1822" tmFilter="0,0; 0.14,0.36; 0.43,0.73; 0.71,0.91; 1.0,1.0">
                                          <p:stCondLst>
                                            <p:cond delay="0"/>
                                          </p:stCondLst>
                                        </p:cTn>
                                        <p:tgtEl>
                                          <p:spTgt spid="12">
                                            <p:txEl>
                                              <p:pRg st="1" end="1"/>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2">
                                            <p:txEl>
                                              <p:pRg st="1" end="1"/>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2">
                                            <p:txEl>
                                              <p:pRg st="1" end="1"/>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2">
                                            <p:txEl>
                                              <p:pRg st="1" end="1"/>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2">
                                            <p:txEl>
                                              <p:pRg st="1" end="1"/>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12">
                                            <p:txEl>
                                              <p:pRg st="1" end="1"/>
                                            </p:txEl>
                                          </p:spTgt>
                                        </p:tgtEl>
                                      </p:cBhvr>
                                      <p:to x="100000" y="60000"/>
                                    </p:animScale>
                                    <p:animScale>
                                      <p:cBhvr>
                                        <p:cTn id="53" dur="166" decel="50000">
                                          <p:stCondLst>
                                            <p:cond delay="676"/>
                                          </p:stCondLst>
                                        </p:cTn>
                                        <p:tgtEl>
                                          <p:spTgt spid="12">
                                            <p:txEl>
                                              <p:pRg st="1" end="1"/>
                                            </p:txEl>
                                          </p:spTgt>
                                        </p:tgtEl>
                                      </p:cBhvr>
                                      <p:to x="100000" y="100000"/>
                                    </p:animScale>
                                    <p:animScale>
                                      <p:cBhvr>
                                        <p:cTn id="54" dur="26">
                                          <p:stCondLst>
                                            <p:cond delay="1312"/>
                                          </p:stCondLst>
                                        </p:cTn>
                                        <p:tgtEl>
                                          <p:spTgt spid="12">
                                            <p:txEl>
                                              <p:pRg st="1" end="1"/>
                                            </p:txEl>
                                          </p:spTgt>
                                        </p:tgtEl>
                                      </p:cBhvr>
                                      <p:to x="100000" y="80000"/>
                                    </p:animScale>
                                    <p:animScale>
                                      <p:cBhvr>
                                        <p:cTn id="55" dur="166" decel="50000">
                                          <p:stCondLst>
                                            <p:cond delay="1338"/>
                                          </p:stCondLst>
                                        </p:cTn>
                                        <p:tgtEl>
                                          <p:spTgt spid="12">
                                            <p:txEl>
                                              <p:pRg st="1" end="1"/>
                                            </p:txEl>
                                          </p:spTgt>
                                        </p:tgtEl>
                                      </p:cBhvr>
                                      <p:to x="100000" y="100000"/>
                                    </p:animScale>
                                    <p:animScale>
                                      <p:cBhvr>
                                        <p:cTn id="56" dur="26">
                                          <p:stCondLst>
                                            <p:cond delay="1642"/>
                                          </p:stCondLst>
                                        </p:cTn>
                                        <p:tgtEl>
                                          <p:spTgt spid="12">
                                            <p:txEl>
                                              <p:pRg st="1" end="1"/>
                                            </p:txEl>
                                          </p:spTgt>
                                        </p:tgtEl>
                                      </p:cBhvr>
                                      <p:to x="100000" y="90000"/>
                                    </p:animScale>
                                    <p:animScale>
                                      <p:cBhvr>
                                        <p:cTn id="57" dur="166" decel="50000">
                                          <p:stCondLst>
                                            <p:cond delay="1668"/>
                                          </p:stCondLst>
                                        </p:cTn>
                                        <p:tgtEl>
                                          <p:spTgt spid="12">
                                            <p:txEl>
                                              <p:pRg st="1" end="1"/>
                                            </p:txEl>
                                          </p:spTgt>
                                        </p:tgtEl>
                                      </p:cBhvr>
                                      <p:to x="100000" y="100000"/>
                                    </p:animScale>
                                    <p:animScale>
                                      <p:cBhvr>
                                        <p:cTn id="58" dur="26">
                                          <p:stCondLst>
                                            <p:cond delay="1808"/>
                                          </p:stCondLst>
                                        </p:cTn>
                                        <p:tgtEl>
                                          <p:spTgt spid="12">
                                            <p:txEl>
                                              <p:pRg st="1" end="1"/>
                                            </p:txEl>
                                          </p:spTgt>
                                        </p:tgtEl>
                                      </p:cBhvr>
                                      <p:to x="100000" y="95000"/>
                                    </p:animScale>
                                    <p:animScale>
                                      <p:cBhvr>
                                        <p:cTn id="59" dur="166" decel="50000">
                                          <p:stCondLst>
                                            <p:cond delay="1834"/>
                                          </p:stCondLst>
                                        </p:cTn>
                                        <p:tgtEl>
                                          <p:spTgt spid="12">
                                            <p:txEl>
                                              <p:pRg st="1" end="1"/>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14">
                                            <p:txEl>
                                              <p:pRg st="0" end="0"/>
                                            </p:txEl>
                                          </p:spTgt>
                                        </p:tgtEl>
                                        <p:attrNameLst>
                                          <p:attrName>style.visibility</p:attrName>
                                        </p:attrNameLst>
                                      </p:cBhvr>
                                      <p:to>
                                        <p:strVal val="visible"/>
                                      </p:to>
                                    </p:set>
                                    <p:animEffect transition="in" filter="wipe(down)">
                                      <p:cBhvr>
                                        <p:cTn id="64" dur="580">
                                          <p:stCondLst>
                                            <p:cond delay="0"/>
                                          </p:stCondLst>
                                        </p:cTn>
                                        <p:tgtEl>
                                          <p:spTgt spid="14">
                                            <p:txEl>
                                              <p:pRg st="0" end="0"/>
                                            </p:txEl>
                                          </p:spTgt>
                                        </p:tgtEl>
                                      </p:cBhvr>
                                    </p:animEffect>
                                    <p:anim calcmode="lin" valueType="num">
                                      <p:cBhvr>
                                        <p:cTn id="65"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14">
                                            <p:txEl>
                                              <p:pRg st="0" end="0"/>
                                            </p:txEl>
                                          </p:spTgt>
                                        </p:tgtEl>
                                      </p:cBhvr>
                                      <p:to x="100000" y="60000"/>
                                    </p:animScale>
                                    <p:animScale>
                                      <p:cBhvr>
                                        <p:cTn id="71" dur="166" decel="50000">
                                          <p:stCondLst>
                                            <p:cond delay="676"/>
                                          </p:stCondLst>
                                        </p:cTn>
                                        <p:tgtEl>
                                          <p:spTgt spid="14">
                                            <p:txEl>
                                              <p:pRg st="0" end="0"/>
                                            </p:txEl>
                                          </p:spTgt>
                                        </p:tgtEl>
                                      </p:cBhvr>
                                      <p:to x="100000" y="100000"/>
                                    </p:animScale>
                                    <p:animScale>
                                      <p:cBhvr>
                                        <p:cTn id="72" dur="26">
                                          <p:stCondLst>
                                            <p:cond delay="1312"/>
                                          </p:stCondLst>
                                        </p:cTn>
                                        <p:tgtEl>
                                          <p:spTgt spid="14">
                                            <p:txEl>
                                              <p:pRg st="0" end="0"/>
                                            </p:txEl>
                                          </p:spTgt>
                                        </p:tgtEl>
                                      </p:cBhvr>
                                      <p:to x="100000" y="80000"/>
                                    </p:animScale>
                                    <p:animScale>
                                      <p:cBhvr>
                                        <p:cTn id="73" dur="166" decel="50000">
                                          <p:stCondLst>
                                            <p:cond delay="1338"/>
                                          </p:stCondLst>
                                        </p:cTn>
                                        <p:tgtEl>
                                          <p:spTgt spid="14">
                                            <p:txEl>
                                              <p:pRg st="0" end="0"/>
                                            </p:txEl>
                                          </p:spTgt>
                                        </p:tgtEl>
                                      </p:cBhvr>
                                      <p:to x="100000" y="100000"/>
                                    </p:animScale>
                                    <p:animScale>
                                      <p:cBhvr>
                                        <p:cTn id="74" dur="26">
                                          <p:stCondLst>
                                            <p:cond delay="1642"/>
                                          </p:stCondLst>
                                        </p:cTn>
                                        <p:tgtEl>
                                          <p:spTgt spid="14">
                                            <p:txEl>
                                              <p:pRg st="0" end="0"/>
                                            </p:txEl>
                                          </p:spTgt>
                                        </p:tgtEl>
                                      </p:cBhvr>
                                      <p:to x="100000" y="90000"/>
                                    </p:animScale>
                                    <p:animScale>
                                      <p:cBhvr>
                                        <p:cTn id="75" dur="166" decel="50000">
                                          <p:stCondLst>
                                            <p:cond delay="1668"/>
                                          </p:stCondLst>
                                        </p:cTn>
                                        <p:tgtEl>
                                          <p:spTgt spid="14">
                                            <p:txEl>
                                              <p:pRg st="0" end="0"/>
                                            </p:txEl>
                                          </p:spTgt>
                                        </p:tgtEl>
                                      </p:cBhvr>
                                      <p:to x="100000" y="100000"/>
                                    </p:animScale>
                                    <p:animScale>
                                      <p:cBhvr>
                                        <p:cTn id="76" dur="26">
                                          <p:stCondLst>
                                            <p:cond delay="1808"/>
                                          </p:stCondLst>
                                        </p:cTn>
                                        <p:tgtEl>
                                          <p:spTgt spid="14">
                                            <p:txEl>
                                              <p:pRg st="0" end="0"/>
                                            </p:txEl>
                                          </p:spTgt>
                                        </p:tgtEl>
                                      </p:cBhvr>
                                      <p:to x="100000" y="95000"/>
                                    </p:animScale>
                                    <p:animScale>
                                      <p:cBhvr>
                                        <p:cTn id="77" dur="166" decel="50000">
                                          <p:stCondLst>
                                            <p:cond delay="1834"/>
                                          </p:stCondLst>
                                        </p:cTn>
                                        <p:tgtEl>
                                          <p:spTgt spid="14">
                                            <p:txEl>
                                              <p:pRg st="0" end="0"/>
                                            </p:txEl>
                                          </p:spTgt>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14">
                                            <p:txEl>
                                              <p:pRg st="1" end="1"/>
                                            </p:txEl>
                                          </p:spTgt>
                                        </p:tgtEl>
                                        <p:attrNameLst>
                                          <p:attrName>style.visibility</p:attrName>
                                        </p:attrNameLst>
                                      </p:cBhvr>
                                      <p:to>
                                        <p:strVal val="visible"/>
                                      </p:to>
                                    </p:set>
                                    <p:animEffect transition="in" filter="wipe(down)">
                                      <p:cBhvr>
                                        <p:cTn id="80" dur="580">
                                          <p:stCondLst>
                                            <p:cond delay="0"/>
                                          </p:stCondLst>
                                        </p:cTn>
                                        <p:tgtEl>
                                          <p:spTgt spid="14">
                                            <p:txEl>
                                              <p:pRg st="1" end="1"/>
                                            </p:txEl>
                                          </p:spTgt>
                                        </p:tgtEl>
                                      </p:cBhvr>
                                    </p:animEffect>
                                    <p:anim calcmode="lin" valueType="num">
                                      <p:cBhvr>
                                        <p:cTn id="81" dur="1822" tmFilter="0,0; 0.14,0.36; 0.43,0.73; 0.71,0.91; 1.0,1.0">
                                          <p:stCondLst>
                                            <p:cond delay="0"/>
                                          </p:stCondLst>
                                        </p:cTn>
                                        <p:tgtEl>
                                          <p:spTgt spid="14">
                                            <p:txEl>
                                              <p:pRg st="1" end="1"/>
                                            </p:txEl>
                                          </p:spTgt>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14">
                                            <p:txEl>
                                              <p:pRg st="1" end="1"/>
                                            </p:txEl>
                                          </p:spTgt>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14">
                                            <p:txEl>
                                              <p:pRg st="1" end="1"/>
                                            </p:txEl>
                                          </p:spTgt>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14">
                                            <p:txEl>
                                              <p:pRg st="1" end="1"/>
                                            </p:txEl>
                                          </p:spTgt>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14">
                                            <p:txEl>
                                              <p:pRg st="1" end="1"/>
                                            </p:txEl>
                                          </p:spTgt>
                                        </p:tgtEl>
                                        <p:attrNameLst>
                                          <p:attrName>ppt_y</p:attrName>
                                        </p:attrNameLst>
                                      </p:cBhvr>
                                      <p:tavLst>
                                        <p:tav tm="0" fmla="#ppt_y-sin(pi*$)/81">
                                          <p:val>
                                            <p:fltVal val="0"/>
                                          </p:val>
                                        </p:tav>
                                        <p:tav tm="100000">
                                          <p:val>
                                            <p:fltVal val="1"/>
                                          </p:val>
                                        </p:tav>
                                      </p:tavLst>
                                    </p:anim>
                                    <p:animScale>
                                      <p:cBhvr>
                                        <p:cTn id="86" dur="26">
                                          <p:stCondLst>
                                            <p:cond delay="650"/>
                                          </p:stCondLst>
                                        </p:cTn>
                                        <p:tgtEl>
                                          <p:spTgt spid="14">
                                            <p:txEl>
                                              <p:pRg st="1" end="1"/>
                                            </p:txEl>
                                          </p:spTgt>
                                        </p:tgtEl>
                                      </p:cBhvr>
                                      <p:to x="100000" y="60000"/>
                                    </p:animScale>
                                    <p:animScale>
                                      <p:cBhvr>
                                        <p:cTn id="87" dur="166" decel="50000">
                                          <p:stCondLst>
                                            <p:cond delay="676"/>
                                          </p:stCondLst>
                                        </p:cTn>
                                        <p:tgtEl>
                                          <p:spTgt spid="14">
                                            <p:txEl>
                                              <p:pRg st="1" end="1"/>
                                            </p:txEl>
                                          </p:spTgt>
                                        </p:tgtEl>
                                      </p:cBhvr>
                                      <p:to x="100000" y="100000"/>
                                    </p:animScale>
                                    <p:animScale>
                                      <p:cBhvr>
                                        <p:cTn id="88" dur="26">
                                          <p:stCondLst>
                                            <p:cond delay="1312"/>
                                          </p:stCondLst>
                                        </p:cTn>
                                        <p:tgtEl>
                                          <p:spTgt spid="14">
                                            <p:txEl>
                                              <p:pRg st="1" end="1"/>
                                            </p:txEl>
                                          </p:spTgt>
                                        </p:tgtEl>
                                      </p:cBhvr>
                                      <p:to x="100000" y="80000"/>
                                    </p:animScale>
                                    <p:animScale>
                                      <p:cBhvr>
                                        <p:cTn id="89" dur="166" decel="50000">
                                          <p:stCondLst>
                                            <p:cond delay="1338"/>
                                          </p:stCondLst>
                                        </p:cTn>
                                        <p:tgtEl>
                                          <p:spTgt spid="14">
                                            <p:txEl>
                                              <p:pRg st="1" end="1"/>
                                            </p:txEl>
                                          </p:spTgt>
                                        </p:tgtEl>
                                      </p:cBhvr>
                                      <p:to x="100000" y="100000"/>
                                    </p:animScale>
                                    <p:animScale>
                                      <p:cBhvr>
                                        <p:cTn id="90" dur="26">
                                          <p:stCondLst>
                                            <p:cond delay="1642"/>
                                          </p:stCondLst>
                                        </p:cTn>
                                        <p:tgtEl>
                                          <p:spTgt spid="14">
                                            <p:txEl>
                                              <p:pRg st="1" end="1"/>
                                            </p:txEl>
                                          </p:spTgt>
                                        </p:tgtEl>
                                      </p:cBhvr>
                                      <p:to x="100000" y="90000"/>
                                    </p:animScale>
                                    <p:animScale>
                                      <p:cBhvr>
                                        <p:cTn id="91" dur="166" decel="50000">
                                          <p:stCondLst>
                                            <p:cond delay="1668"/>
                                          </p:stCondLst>
                                        </p:cTn>
                                        <p:tgtEl>
                                          <p:spTgt spid="14">
                                            <p:txEl>
                                              <p:pRg st="1" end="1"/>
                                            </p:txEl>
                                          </p:spTgt>
                                        </p:tgtEl>
                                      </p:cBhvr>
                                      <p:to x="100000" y="100000"/>
                                    </p:animScale>
                                    <p:animScale>
                                      <p:cBhvr>
                                        <p:cTn id="92" dur="26">
                                          <p:stCondLst>
                                            <p:cond delay="1808"/>
                                          </p:stCondLst>
                                        </p:cTn>
                                        <p:tgtEl>
                                          <p:spTgt spid="14">
                                            <p:txEl>
                                              <p:pRg st="1" end="1"/>
                                            </p:txEl>
                                          </p:spTgt>
                                        </p:tgtEl>
                                      </p:cBhvr>
                                      <p:to x="100000" y="95000"/>
                                    </p:animScale>
                                    <p:animScale>
                                      <p:cBhvr>
                                        <p:cTn id="93" dur="166" decel="50000">
                                          <p:stCondLst>
                                            <p:cond delay="1834"/>
                                          </p:stCondLst>
                                        </p:cTn>
                                        <p:tgtEl>
                                          <p:spTgt spid="1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1B3EE4-F1A1-A7C9-BA7C-0D723736775E}"/>
              </a:ext>
            </a:extLst>
          </p:cNvPr>
          <p:cNvSpPr txBox="1"/>
          <p:nvPr/>
        </p:nvSpPr>
        <p:spPr>
          <a:xfrm>
            <a:off x="679622" y="1474619"/>
            <a:ext cx="6101148" cy="3908762"/>
          </a:xfrm>
          <a:prstGeom prst="rect">
            <a:avLst/>
          </a:prstGeom>
          <a:noFill/>
        </p:spPr>
        <p:txBody>
          <a:bodyPr wrap="square">
            <a:spAutoFit/>
          </a:bodyPr>
          <a:lstStyle/>
          <a:p>
            <a:pPr algn="just"/>
            <a:r>
              <a:rPr lang="en-US" b="1" i="1" dirty="0">
                <a:solidFill>
                  <a:srgbClr val="002060"/>
                </a:solidFill>
              </a:rPr>
              <a:t>K</a:t>
            </a:r>
            <a:r>
              <a:rPr lang="vi-VN" b="1" i="1" dirty="0">
                <a:solidFill>
                  <a:srgbClr val="002060"/>
                </a:solidFill>
              </a:rPr>
              <a:t>hả năng quản lý</a:t>
            </a:r>
            <a:r>
              <a:rPr lang="en-US" b="1" i="1" dirty="0">
                <a:solidFill>
                  <a:srgbClr val="002060"/>
                </a:solidFill>
              </a:rPr>
              <a:t>: </a:t>
            </a:r>
            <a:r>
              <a:rPr lang="vi-VN" sz="1600" dirty="0"/>
              <a:t>Sử</a:t>
            </a:r>
            <a:r>
              <a:rPr lang="vi-VN" sz="1600" b="1" i="1" dirty="0">
                <a:solidFill>
                  <a:srgbClr val="002060"/>
                </a:solidFill>
              </a:rPr>
              <a:t> </a:t>
            </a:r>
            <a:r>
              <a:rPr lang="vi-VN" sz="1600" dirty="0"/>
              <a:t>dụng công nghệ quản lý và lưu trữ để giải quyết khối lượng ngày càng tăng và thách thức trong việc quản lý Big data. Cho dù là đám mây, lưu trữ tại chỗ hay phương pháp kết hợp, hãy đảm bảo lựa chọn đó phù hợp với mục tiêu kinh doanh và nhu cầu của tổ chức</a:t>
            </a:r>
            <a:r>
              <a:rPr lang="vi-VN" dirty="0"/>
              <a:t>.</a:t>
            </a:r>
            <a:endParaRPr lang="en-US" dirty="0"/>
          </a:p>
          <a:p>
            <a:pPr algn="just"/>
            <a:r>
              <a:rPr lang="en-US" b="1" i="1" dirty="0">
                <a:solidFill>
                  <a:srgbClr val="002060"/>
                </a:solidFill>
                <a:latin typeface="Arial" panose="020B0604020202020204" pitchFamily="34" charset="0"/>
                <a:cs typeface="Arial" panose="020B0604020202020204" pitchFamily="34" charset="0"/>
              </a:rPr>
              <a:t>Chi </a:t>
            </a:r>
            <a:r>
              <a:rPr lang="en-US" b="1" i="1" dirty="0" err="1">
                <a:solidFill>
                  <a:srgbClr val="002060"/>
                </a:solidFill>
                <a:latin typeface="Arial" panose="020B0604020202020204" pitchFamily="34" charset="0"/>
                <a:cs typeface="Arial" panose="020B0604020202020204" pitchFamily="34" charset="0"/>
              </a:rPr>
              <a:t>phí</a:t>
            </a:r>
            <a:r>
              <a:rPr lang="en-US" b="1" i="1" dirty="0">
                <a:solidFill>
                  <a:srgbClr val="002060"/>
                </a:solidFill>
                <a:latin typeface="Arial" panose="020B0604020202020204" pitchFamily="34" charset="0"/>
                <a:cs typeface="Arial" panose="020B0604020202020204" pitchFamily="34" charset="0"/>
              </a:rPr>
              <a:t> </a:t>
            </a:r>
            <a:r>
              <a:rPr lang="en-US" b="1" i="1" dirty="0" err="1">
                <a:solidFill>
                  <a:srgbClr val="002060"/>
                </a:solidFill>
                <a:latin typeface="Arial" panose="020B0604020202020204" pitchFamily="34" charset="0"/>
                <a:cs typeface="Arial" panose="020B0604020202020204" pitchFamily="34" charset="0"/>
              </a:rPr>
              <a:t>cao</a:t>
            </a:r>
            <a:r>
              <a:rPr lang="en-US" b="1" i="1" dirty="0">
                <a:solidFill>
                  <a:srgbClr val="002060"/>
                </a:solidFill>
                <a:latin typeface="Arial" panose="020B0604020202020204" pitchFamily="34" charset="0"/>
                <a:cs typeface="Arial" panose="020B0604020202020204" pitchFamily="34" charset="0"/>
              </a:rPr>
              <a:t> : </a:t>
            </a:r>
            <a:r>
              <a:rPr lang="vi-VN" sz="1600" dirty="0">
                <a:latin typeface="Arial" panose="020B0604020202020204" pitchFamily="34" charset="0"/>
                <a:cs typeface="Arial" panose="020B0604020202020204" pitchFamily="34" charset="0"/>
              </a:rPr>
              <a:t>Doanh nghiệp có thể giải quyết hầu hết vấn đề chi phí bằng cách liên tục giám sát cơ sở hạ tầng. Có nhiều phương pháp theo dõi dịch vụ và tài nguyên đang sử dụng cho mục đích lưu trữ và quản lý dữ liệu, xác định cơ hội tiết kiệm và cân bằng chi phí.</a:t>
            </a:r>
            <a:endParaRPr lang="en-US" sz="1600" dirty="0">
              <a:latin typeface="Arial" panose="020B0604020202020204" pitchFamily="34" charset="0"/>
              <a:cs typeface="Arial" panose="020B0604020202020204" pitchFamily="34" charset="0"/>
            </a:endParaRPr>
          </a:p>
          <a:p>
            <a:pPr algn="just"/>
            <a:r>
              <a:rPr lang="en-US" b="1" i="1" dirty="0" err="1">
                <a:solidFill>
                  <a:srgbClr val="002060"/>
                </a:solidFill>
                <a:latin typeface="Arial" panose="020B0604020202020204" pitchFamily="34" charset="0"/>
                <a:cs typeface="Arial" panose="020B0604020202020204" pitchFamily="34" charset="0"/>
              </a:rPr>
              <a:t>Xử</a:t>
            </a:r>
            <a:r>
              <a:rPr lang="en-US" b="1" i="1" dirty="0">
                <a:solidFill>
                  <a:srgbClr val="002060"/>
                </a:solidFill>
                <a:latin typeface="Arial" panose="020B0604020202020204" pitchFamily="34" charset="0"/>
                <a:cs typeface="Arial" panose="020B0604020202020204" pitchFamily="34" charset="0"/>
              </a:rPr>
              <a:t> </a:t>
            </a:r>
            <a:r>
              <a:rPr lang="en-US" b="1" i="1" dirty="0" err="1">
                <a:solidFill>
                  <a:srgbClr val="002060"/>
                </a:solidFill>
                <a:latin typeface="Arial" panose="020B0604020202020204" pitchFamily="34" charset="0"/>
                <a:cs typeface="Arial" panose="020B0604020202020204" pitchFamily="34" charset="0"/>
              </a:rPr>
              <a:t>lý</a:t>
            </a:r>
            <a:r>
              <a:rPr lang="en-US" b="1" i="1" dirty="0">
                <a:solidFill>
                  <a:srgbClr val="002060"/>
                </a:solidFill>
                <a:latin typeface="Arial" panose="020B0604020202020204" pitchFamily="34" charset="0"/>
                <a:cs typeface="Arial" panose="020B0604020202020204" pitchFamily="34" charset="0"/>
              </a:rPr>
              <a:t> </a:t>
            </a:r>
            <a:r>
              <a:rPr lang="en-US" b="1" i="1" dirty="0" err="1">
                <a:solidFill>
                  <a:srgbClr val="002060"/>
                </a:solidFill>
                <a:latin typeface="Arial" panose="020B0604020202020204" pitchFamily="34" charset="0"/>
                <a:cs typeface="Arial" panose="020B0604020202020204" pitchFamily="34" charset="0"/>
              </a:rPr>
              <a:t>nhiều</a:t>
            </a:r>
            <a:r>
              <a:rPr lang="en-US" b="1" i="1" dirty="0">
                <a:solidFill>
                  <a:srgbClr val="002060"/>
                </a:solidFill>
                <a:latin typeface="Arial" panose="020B0604020202020204" pitchFamily="34" charset="0"/>
                <a:cs typeface="Arial" panose="020B0604020202020204" pitchFamily="34" charset="0"/>
              </a:rPr>
              <a:t> </a:t>
            </a:r>
            <a:r>
              <a:rPr lang="en-US" b="1" i="1" dirty="0" err="1">
                <a:solidFill>
                  <a:srgbClr val="002060"/>
                </a:solidFill>
                <a:latin typeface="Arial" panose="020B0604020202020204" pitchFamily="34" charset="0"/>
                <a:cs typeface="Arial" panose="020B0604020202020204" pitchFamily="34" charset="0"/>
              </a:rPr>
              <a:t>định</a:t>
            </a:r>
            <a:r>
              <a:rPr lang="en-US" b="1" i="1" dirty="0">
                <a:solidFill>
                  <a:srgbClr val="002060"/>
                </a:solidFill>
                <a:latin typeface="Arial" panose="020B0604020202020204" pitchFamily="34" charset="0"/>
                <a:cs typeface="Arial" panose="020B0604020202020204" pitchFamily="34" charset="0"/>
              </a:rPr>
              <a:t> </a:t>
            </a:r>
            <a:r>
              <a:rPr lang="en-US" b="1" i="1" dirty="0" err="1">
                <a:solidFill>
                  <a:srgbClr val="002060"/>
                </a:solidFill>
                <a:latin typeface="Arial" panose="020B0604020202020204" pitchFamily="34" charset="0"/>
                <a:cs typeface="Arial" panose="020B0604020202020204" pitchFamily="34" charset="0"/>
              </a:rPr>
              <a:t>dạng</a:t>
            </a:r>
            <a:r>
              <a:rPr lang="en-US" b="1" i="1" dirty="0">
                <a:solidFill>
                  <a:srgbClr val="002060"/>
                </a:solidFill>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Tìm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hiểu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cụ</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phi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trúc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rút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hiểu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sắc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dạng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hợp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cụ</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phân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cú</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pháp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xuất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tin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F71F065B-9BD8-C45D-0629-43EDE4A3B6A1}"/>
              </a:ext>
            </a:extLst>
          </p:cNvPr>
          <p:cNvSpPr txBox="1"/>
          <p:nvPr/>
        </p:nvSpPr>
        <p:spPr>
          <a:xfrm>
            <a:off x="679622" y="478188"/>
            <a:ext cx="7321378"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V. GIẢI PHÁP KHẮC PHỤC KHÓ KHĂN VỚI DỮ LIỆU LỚN</a:t>
            </a:r>
          </a:p>
        </p:txBody>
      </p:sp>
      <p:pic>
        <p:nvPicPr>
          <p:cNvPr id="11" name="Content Placeholder 10">
            <a:extLst>
              <a:ext uri="{FF2B5EF4-FFF2-40B4-BE49-F238E27FC236}">
                <a16:creationId xmlns:a16="http://schemas.microsoft.com/office/drawing/2014/main" id="{99173D28-840A-7EE3-88D0-E9BCF1B8D7EE}"/>
              </a:ext>
            </a:extLst>
          </p:cNvPr>
          <p:cNvPicPr>
            <a:picLocks noGrp="1" noChangeAspect="1"/>
          </p:cNvPicPr>
          <p:nvPr>
            <p:ph idx="1"/>
          </p:nvPr>
        </p:nvPicPr>
        <p:blipFill>
          <a:blip r:embed="rId2"/>
          <a:stretch>
            <a:fillRect/>
          </a:stretch>
        </p:blipFill>
        <p:spPr>
          <a:xfrm>
            <a:off x="7247239" y="1474619"/>
            <a:ext cx="4442254" cy="3541712"/>
          </a:xfrm>
          <a:prstGeom prst="rect">
            <a:avLst/>
          </a:prstGeom>
        </p:spPr>
      </p:pic>
    </p:spTree>
    <p:extLst>
      <p:ext uri="{BB962C8B-B14F-4D97-AF65-F5344CB8AC3E}">
        <p14:creationId xmlns:p14="http://schemas.microsoft.com/office/powerpoint/2010/main" val="386357164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0"/>
                                        <p:tgtEl>
                                          <p:spTgt spid="11"/>
                                        </p:tgtEl>
                                      </p:cBhvr>
                                    </p:animEffect>
                                    <p:anim calcmode="lin" valueType="num">
                                      <p:cBhvr>
                                        <p:cTn id="29" dur="2000" fill="hold"/>
                                        <p:tgtEl>
                                          <p:spTgt spid="11"/>
                                        </p:tgtEl>
                                        <p:attrNameLst>
                                          <p:attrName>ppt_w</p:attrName>
                                        </p:attrNameLst>
                                      </p:cBhvr>
                                      <p:tavLst>
                                        <p:tav tm="0" fmla="#ppt_w*sin(2.5*pi*$)">
                                          <p:val>
                                            <p:fltVal val="0"/>
                                          </p:val>
                                        </p:tav>
                                        <p:tav tm="100000">
                                          <p:val>
                                            <p:fltVal val="1"/>
                                          </p:val>
                                        </p:tav>
                                      </p:tavLst>
                                    </p:anim>
                                    <p:anim calcmode="lin" valueType="num">
                                      <p:cBhvr>
                                        <p:cTn id="30"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3A12B6-6152-704B-72F9-C9FEDF79922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82CD580-7647-D5FF-A929-8608355384A6}"/>
              </a:ext>
            </a:extLst>
          </p:cNvPr>
          <p:cNvPicPr>
            <a:picLocks noChangeAspect="1"/>
          </p:cNvPicPr>
          <p:nvPr/>
        </p:nvPicPr>
        <p:blipFill>
          <a:blip r:embed="rId2"/>
          <a:stretch>
            <a:fillRect/>
          </a:stretch>
        </p:blipFill>
        <p:spPr>
          <a:xfrm>
            <a:off x="-364524" y="0"/>
            <a:ext cx="12610070" cy="6857999"/>
          </a:xfrm>
          <a:prstGeom prst="rect">
            <a:avLst/>
          </a:prstGeom>
        </p:spPr>
      </p:pic>
      <p:sp>
        <p:nvSpPr>
          <p:cNvPr id="9" name="Rectangle 8">
            <a:extLst>
              <a:ext uri="{FF2B5EF4-FFF2-40B4-BE49-F238E27FC236}">
                <a16:creationId xmlns:a16="http://schemas.microsoft.com/office/drawing/2014/main" id="{8350BB46-8F09-060B-32F9-E89DC714563C}"/>
              </a:ext>
            </a:extLst>
          </p:cNvPr>
          <p:cNvSpPr/>
          <p:nvPr/>
        </p:nvSpPr>
        <p:spPr>
          <a:xfrm>
            <a:off x="409146" y="5842399"/>
            <a:ext cx="10644660"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CẢM ƠN CÁC BẠN ĐÃ XEM BÀI BÁO CÁO CỦA MÌNH </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0270466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1177</TotalTime>
  <Words>1228</Words>
  <Application>Microsoft Office PowerPoint</Application>
  <PresentationFormat>Widescreen</PresentationFormat>
  <Paragraphs>31</Paragraphs>
  <Slides>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Times New Roman</vt:lpstr>
      <vt:lpstr>Tw Cen MT</vt:lpstr>
      <vt:lpstr>Circuit</vt:lpstr>
      <vt:lpstr>PowerPoint Presentation</vt:lpstr>
      <vt:lpstr>I. Lịch sử hình thành và phát triển Big Data  - 1990 : Trong giai đoạn này, internet đã trở thành một phương tiện truyền thông phổ biến và các công ty bắt đầu nhận thức về giá trị của dữ liệu. - 2000 : sự gia tăng về dung lượng lưu trữ và sự phát triển của công nghệ mạng, cho phép xử lý dữ liệu phân tán trên các cụm máy tính. -  2010 : Công nghệ phân tích dữ liệu và máy học đã được áp dụng rộng rãi để tìm ra thông tin giá trị từ các tập Big-data và đa dạng. - Hiện tại và tương lai : Với sự phát triển của trí tuệ nhân tạo, Internet of Things (IoT) và các công nghệ mới khác,Big-data tiếp tục phát triển và mở ra nhiều cơ hội và thách thức mới. Công nghệ như xử lý dữ liệu thời gian thực, dữ liệu đám mây và học sâu đang được nghiên cứu và áp dụng để khai thác tối đa giá trị của Big-data.     </vt:lpstr>
      <vt:lpstr>Dữ liệu lớn: (Hay còn gọi là big data) là tập hợp các dữ liệu có khối lượng rất lớn và phức tạp, khó xử lý bằng các phương pháp truyền thống như cơ sở dữ liệu quan hệ hoặc phần mềm xử lý dữ liệu thông thường. Dữ liệu lớn thường được đặc trưng bởi ba yếu tố chính, còn gọi là 3V: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cp:revision>
  <dcterms:created xsi:type="dcterms:W3CDTF">2024-10-02T00:22:59Z</dcterms:created>
  <dcterms:modified xsi:type="dcterms:W3CDTF">2024-10-04T03:22:36Z</dcterms:modified>
</cp:coreProperties>
</file>